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0"/>
  </p:notesMasterIdLst>
  <p:sldIdLst>
    <p:sldId id="256" r:id="rId2"/>
    <p:sldId id="418" r:id="rId3"/>
    <p:sldId id="484" r:id="rId4"/>
    <p:sldId id="475" r:id="rId5"/>
    <p:sldId id="483" r:id="rId6"/>
    <p:sldId id="434" r:id="rId7"/>
    <p:sldId id="485" r:id="rId8"/>
    <p:sldId id="449" r:id="rId9"/>
    <p:sldId id="486" r:id="rId10"/>
    <p:sldId id="476" r:id="rId11"/>
    <p:sldId id="487" r:id="rId12"/>
    <p:sldId id="477" r:id="rId13"/>
    <p:sldId id="488" r:id="rId14"/>
    <p:sldId id="478" r:id="rId15"/>
    <p:sldId id="489" r:id="rId16"/>
    <p:sldId id="479" r:id="rId17"/>
    <p:sldId id="490" r:id="rId18"/>
    <p:sldId id="494" r:id="rId19"/>
    <p:sldId id="495" r:id="rId20"/>
    <p:sldId id="480" r:id="rId21"/>
    <p:sldId id="491" r:id="rId22"/>
    <p:sldId id="481" r:id="rId23"/>
    <p:sldId id="492" r:id="rId24"/>
    <p:sldId id="508" r:id="rId25"/>
    <p:sldId id="509" r:id="rId26"/>
    <p:sldId id="482" r:id="rId27"/>
    <p:sldId id="493" r:id="rId28"/>
    <p:sldId id="416" r:id="rId29"/>
  </p:sldIdLst>
  <p:sldSz cx="9144000" cy="5715000" type="screen16x10"/>
  <p:notesSz cx="6858000" cy="9144000"/>
  <p:custDataLst>
    <p:tags r:id="rId31"/>
  </p:custDataLst>
  <p:defaultTextStyle>
    <a:defPPr>
      <a:defRPr lang="zh-CN"/>
    </a:defPPr>
    <a:lvl1pPr marL="0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5130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0260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5390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1155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26285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1415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36545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41675" algn="l" defTabSz="8102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98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1074" y="-90"/>
      </p:cViewPr>
      <p:guideLst>
        <p:guide orient="horz" pos="1798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C13B7-C080-4D3F-BCEB-867A0BBA80C1}" type="datetimeFigureOut">
              <a:rPr lang="zh-CN" altLang="en-US" smtClean="0"/>
              <a:t>2024-1-10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ABC4-FC99-4417-B4CF-7E58CA35C5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5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5130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0260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5390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1155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285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415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45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675" algn="l" defTabSz="810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BABC4-FC99-4417-B4CF-7E58CA35C50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</p:spPr>
        <p:txBody>
          <a:bodyPr lIns="81043" tIns="40522" rIns="81043" bIns="40522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 lIns="81043" tIns="40522" rIns="81043" bIns="4052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6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1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6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1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142882" y="71422"/>
            <a:ext cx="5357812" cy="64293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buNone/>
              <a:defRPr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214282" y="-39707"/>
            <a:ext cx="4714908" cy="595317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None/>
              <a:defRPr sz="28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330738" y="5351218"/>
            <a:ext cx="725370" cy="304271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 hasCustomPrompt="1"/>
          </p:nvPr>
        </p:nvSpPr>
        <p:spPr>
          <a:xfrm>
            <a:off x="357158" y="714360"/>
            <a:ext cx="3929090" cy="555629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None/>
              <a:defRPr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buNone/>
              <a:defRPr/>
            </a:lvl2pPr>
          </a:lstStyle>
          <a:p>
            <a:pPr lvl="0"/>
            <a:r>
              <a:rPr lang="zh-CN" altLang="en-US" dirty="0"/>
              <a:t>第二级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214282" y="-39707"/>
            <a:ext cx="4714908" cy="595317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None/>
              <a:defRPr sz="28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330738" y="5351218"/>
            <a:ext cx="725370" cy="304271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 hasCustomPrompt="1"/>
          </p:nvPr>
        </p:nvSpPr>
        <p:spPr>
          <a:xfrm>
            <a:off x="357158" y="714360"/>
            <a:ext cx="3929090" cy="555629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None/>
              <a:defRPr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buNone/>
              <a:defRPr/>
            </a:lvl2pPr>
          </a:lstStyle>
          <a:p>
            <a:pPr lvl="0"/>
            <a:r>
              <a:rPr lang="zh-CN" altLang="en-US" dirty="0"/>
              <a:t>第二级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214282" y="-39707"/>
            <a:ext cx="4714908" cy="595317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None/>
              <a:defRPr sz="28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330738" y="5351218"/>
            <a:ext cx="725370" cy="304271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 hasCustomPrompt="1"/>
          </p:nvPr>
        </p:nvSpPr>
        <p:spPr>
          <a:xfrm>
            <a:off x="357158" y="714360"/>
            <a:ext cx="3929090" cy="555629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None/>
              <a:defRPr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buNone/>
              <a:defRPr/>
            </a:lvl2pPr>
          </a:lstStyle>
          <a:p>
            <a:pPr lvl="0"/>
            <a:r>
              <a:rPr lang="zh-CN" altLang="en-US" dirty="0"/>
              <a:t>第二级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10/1/2024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lIns="71314" tIns="35657" rIns="71314" bIns="35657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lIns="71314" tIns="35657" rIns="71314" bIns="35657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lIns="71314" tIns="35657" rIns="71314" bIns="35657"/>
          <a:lstStyle/>
          <a:p>
            <a:fld id="{530820CF-B880-4189-942D-D702A7CBA730}" type="datetimeFigureOut">
              <a:rPr lang="zh-CN" altLang="en-US" smtClean="0"/>
              <a:t>2024-1-10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lIns="71314" tIns="35657" rIns="71314" bIns="35657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lIns="71314" tIns="35657" rIns="71314" bIns="35657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3"/>
          <p:cNvSpPr>
            <a:spLocks noChangeArrowheads="1"/>
          </p:cNvSpPr>
          <p:nvPr userDrawn="1"/>
        </p:nvSpPr>
        <p:spPr bwMode="auto">
          <a:xfrm>
            <a:off x="0" y="-20"/>
            <a:ext cx="179388" cy="720726"/>
          </a:xfrm>
          <a:prstGeom prst="rect">
            <a:avLst/>
          </a:prstGeom>
          <a:solidFill>
            <a:srgbClr val="F49022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5" name="Picture 41" descr="E:\XQ\04 常用功能\专用模板\ppt模板\医院简介PPT\医院logo透明背景.png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6336848" y="142856"/>
            <a:ext cx="2735746" cy="407354"/>
          </a:xfrm>
          <a:prstGeom prst="rect">
            <a:avLst/>
          </a:prstGeom>
          <a:noFill/>
        </p:spPr>
      </p:pic>
      <p:sp>
        <p:nvSpPr>
          <p:cNvPr id="16" name="矩形 6"/>
          <p:cNvSpPr>
            <a:spLocks noChangeArrowheads="1"/>
          </p:cNvSpPr>
          <p:nvPr userDrawn="1"/>
        </p:nvSpPr>
        <p:spPr bwMode="auto">
          <a:xfrm>
            <a:off x="0" y="5570538"/>
            <a:ext cx="2266950" cy="144462"/>
          </a:xfrm>
          <a:prstGeom prst="rect">
            <a:avLst/>
          </a:prstGeom>
          <a:solidFill>
            <a:srgbClr val="F49022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矩形 7"/>
          <p:cNvSpPr>
            <a:spLocks noChangeArrowheads="1"/>
          </p:cNvSpPr>
          <p:nvPr userDrawn="1"/>
        </p:nvSpPr>
        <p:spPr bwMode="auto">
          <a:xfrm>
            <a:off x="2266950" y="5570538"/>
            <a:ext cx="2305050" cy="144462"/>
          </a:xfrm>
          <a:prstGeom prst="rect">
            <a:avLst/>
          </a:prstGeom>
          <a:solidFill>
            <a:srgbClr val="EE3636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矩形 8"/>
          <p:cNvSpPr>
            <a:spLocks noChangeArrowheads="1"/>
          </p:cNvSpPr>
          <p:nvPr userDrawn="1"/>
        </p:nvSpPr>
        <p:spPr bwMode="auto">
          <a:xfrm>
            <a:off x="4572000" y="5570538"/>
            <a:ext cx="2266950" cy="144462"/>
          </a:xfrm>
          <a:prstGeom prst="rect">
            <a:avLst/>
          </a:prstGeom>
          <a:solidFill>
            <a:srgbClr val="53C3B0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" name="矩形 9"/>
          <p:cNvSpPr>
            <a:spLocks noChangeArrowheads="1"/>
          </p:cNvSpPr>
          <p:nvPr userDrawn="1"/>
        </p:nvSpPr>
        <p:spPr bwMode="auto">
          <a:xfrm>
            <a:off x="6838950" y="5570538"/>
            <a:ext cx="2305050" cy="144462"/>
          </a:xfrm>
          <a:prstGeom prst="rect">
            <a:avLst/>
          </a:prstGeom>
          <a:solidFill>
            <a:srgbClr val="317FB7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 autoUpdateAnimBg="0"/>
    </p:bldLst>
  </p:timing>
  <p:hf hdr="0" ftr="0" dt="0"/>
  <p:txStyles>
    <p:titleStyle>
      <a:lvl1pPr algn="ctr" defTabSz="810260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165" indent="-304165" algn="l" defTabSz="810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53365" algn="l" defTabSz="8102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2565" algn="l" defTabSz="810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955" indent="-202565" algn="l" defTabSz="8102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720" indent="-202565" algn="l" defTabSz="81026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indent="-202565" algn="l" defTabSz="810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80" indent="-202565" algn="l" defTabSz="810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10" indent="-202565" algn="l" defTabSz="810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240" indent="-202565" algn="l" defTabSz="810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130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260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390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1155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285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415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45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675" algn="l" defTabSz="8102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857236"/>
            <a:ext cx="8286808" cy="12858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华文中宋" panose="02010600040101010101" pitchFamily="2" charset="-122"/>
              </a:rPr>
              <a:t>XX教研室20</a:t>
            </a:r>
            <a:r>
              <a:rPr lang="en-US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华文中宋" panose="02010600040101010101" pitchFamily="2" charset="-122"/>
              </a:rPr>
              <a:t>23</a:t>
            </a:r>
            <a:r>
              <a:rPr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华文中宋" panose="02010600040101010101" pitchFamily="2" charset="-122"/>
              </a:rPr>
              <a:t>年工作</a:t>
            </a:r>
            <a:r>
              <a:rPr lang="zh-CN" altLang="en-US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华文中宋" panose="02010600040101010101" pitchFamily="2" charset="-122"/>
              </a:rPr>
              <a:t>汇报</a:t>
            </a:r>
            <a:endParaRPr sz="3200" b="1" dirty="0" smtClean="0">
              <a:latin typeface="华文中宋" panose="02010600040101010101" pitchFamily="2" charset="-122"/>
              <a:ea typeface="华文中宋" panose="02010600040101010101" pitchFamily="2" charset="-122"/>
              <a:sym typeface="华文中宋" panose="02010600040101010101" pitchFamily="2" charset="-122"/>
            </a:endParaRPr>
          </a:p>
        </p:txBody>
      </p:sp>
      <p:sp>
        <p:nvSpPr>
          <p:cNvPr id="4" name="TextBox 7"/>
          <p:cNvSpPr>
            <a:spLocks noChangeArrowheads="1"/>
          </p:cNvSpPr>
          <p:nvPr/>
        </p:nvSpPr>
        <p:spPr bwMode="auto">
          <a:xfrm>
            <a:off x="3643306" y="2000244"/>
            <a:ext cx="2071702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2024</a:t>
            </a:r>
            <a:r>
              <a:rPr lang="zh-CN" alt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年</a:t>
            </a:r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Times New Roman" panose="02020603050405020304" pitchFamily="18" charset="0"/>
              </a:rPr>
              <a:t>月</a:t>
            </a:r>
            <a:endParaRPr lang="zh-CN" altLang="en-US" sz="2000" dirty="0">
              <a:solidFill>
                <a:srgbClr val="002060"/>
              </a:solidFill>
              <a:latin typeface="Times New Roman" panose="02020603050405020304" pitchFamily="18" charset="0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071814"/>
            <a:ext cx="914403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五、集中阅卷情况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4282" y="928674"/>
            <a:ext cx="4017010" cy="2490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/>
              <a:t>集中阅卷开展情况：</a:t>
            </a:r>
          </a:p>
          <a:p>
            <a:pPr>
              <a:lnSpc>
                <a:spcPct val="150000"/>
              </a:lnSpc>
            </a:pPr>
            <a:r>
              <a:rPr lang="zh-CN" altLang="en-US" sz="3600" dirty="0"/>
              <a:t>时间：</a:t>
            </a:r>
          </a:p>
          <a:p>
            <a:pPr>
              <a:lnSpc>
                <a:spcPct val="150000"/>
              </a:lnSpc>
            </a:pPr>
            <a:r>
              <a:rPr lang="zh-CN" altLang="en-US" sz="3600" dirty="0"/>
              <a:t>地点：</a:t>
            </a:r>
          </a:p>
        </p:txBody>
      </p:sp>
      <p:sp>
        <p:nvSpPr>
          <p:cNvPr id="4" name="文本框 6"/>
          <p:cNvSpPr txBox="1"/>
          <p:nvPr/>
        </p:nvSpPr>
        <p:spPr>
          <a:xfrm>
            <a:off x="5572132" y="1214426"/>
            <a:ext cx="214314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sym typeface="+mn-ea"/>
              </a:rPr>
              <a:t>集中阅卷 </a:t>
            </a:r>
            <a:r>
              <a:rPr lang="zh-CN" altLang="en-US" sz="6600" dirty="0">
                <a:solidFill>
                  <a:srgbClr val="FF0000"/>
                </a:solidFill>
                <a:sym typeface="+mn-ea"/>
              </a:rPr>
              <a:t>图 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1198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六、申报“质量工程项目”及获批情况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15" y="921385"/>
            <a:ext cx="4137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申报质量工程项目申报书数量：</a:t>
            </a:r>
          </a:p>
          <a:p>
            <a:endParaRPr lang="zh-CN" altLang="en-US" sz="3600" dirty="0"/>
          </a:p>
          <a:p>
            <a:r>
              <a:rPr lang="zh-CN" altLang="en-US" sz="3600" dirty="0" smtClean="0"/>
              <a:t>学院</a:t>
            </a:r>
            <a:r>
              <a:rPr lang="zh-CN" altLang="en-US" sz="3600" dirty="0"/>
              <a:t>推荐数量：</a:t>
            </a:r>
          </a:p>
        </p:txBody>
      </p:sp>
      <p:sp>
        <p:nvSpPr>
          <p:cNvPr id="4" name="文本框 6"/>
          <p:cNvSpPr txBox="1"/>
          <p:nvPr/>
        </p:nvSpPr>
        <p:spPr>
          <a:xfrm>
            <a:off x="5572132" y="1214426"/>
            <a:ext cx="214314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sym typeface="+mn-ea"/>
              </a:rPr>
              <a:t>申报书列表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1198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七、参加各类教学竞赛及获奖情况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15" y="921385"/>
            <a:ext cx="4137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参加各类教学竞赛情况：</a:t>
            </a:r>
          </a:p>
          <a:p>
            <a:endParaRPr lang="zh-CN" altLang="en-US" sz="3600" dirty="0"/>
          </a:p>
          <a:p>
            <a:r>
              <a:rPr lang="zh-CN" altLang="en-US" sz="3600" dirty="0"/>
              <a:t>获奖情况：</a:t>
            </a:r>
            <a:endParaRPr lang="zh-CN" altLang="en-US" sz="4400" dirty="0"/>
          </a:p>
        </p:txBody>
      </p:sp>
      <p:sp>
        <p:nvSpPr>
          <p:cNvPr id="4" name="文本框 6"/>
          <p:cNvSpPr txBox="1"/>
          <p:nvPr/>
        </p:nvSpPr>
        <p:spPr>
          <a:xfrm>
            <a:off x="5572132" y="928674"/>
            <a:ext cx="214314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sym typeface="+mn-ea"/>
              </a:rPr>
              <a:t>竞赛及获奖 </a:t>
            </a:r>
            <a:r>
              <a:rPr lang="zh-CN" altLang="en-US" sz="6600" dirty="0">
                <a:solidFill>
                  <a:srgbClr val="FF0000"/>
                </a:solidFill>
                <a:sym typeface="+mn-ea"/>
              </a:rPr>
              <a:t>图 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八、教学成果情况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15" y="921385"/>
            <a:ext cx="5074289" cy="828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ym typeface="+mn-ea"/>
              </a:rPr>
              <a:t>优秀教师</a:t>
            </a:r>
            <a:r>
              <a:rPr lang="zh-CN" altLang="en-US" sz="3600" dirty="0" smtClean="0">
                <a:sym typeface="+mn-ea"/>
              </a:rPr>
              <a:t>：</a:t>
            </a:r>
            <a:endParaRPr lang="zh-CN" altLang="en-US" sz="3600" dirty="0">
              <a:sym typeface="+mn-ea"/>
            </a:endParaRPr>
          </a:p>
        </p:txBody>
      </p:sp>
      <p:sp>
        <p:nvSpPr>
          <p:cNvPr id="4" name="文本框 6"/>
          <p:cNvSpPr txBox="1"/>
          <p:nvPr/>
        </p:nvSpPr>
        <p:spPr>
          <a:xfrm>
            <a:off x="4643438" y="928674"/>
            <a:ext cx="214314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sym typeface="+mn-ea"/>
              </a:rPr>
              <a:t>优秀教师获奖 </a:t>
            </a:r>
            <a:r>
              <a:rPr lang="zh-CN" altLang="en-US" sz="6600" dirty="0">
                <a:solidFill>
                  <a:srgbClr val="FF0000"/>
                </a:solidFill>
                <a:sym typeface="+mn-ea"/>
              </a:rPr>
              <a:t>图 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15" y="921385"/>
            <a:ext cx="5717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>
                <a:sym typeface="+mn-ea"/>
              </a:rPr>
              <a:t>教学</a:t>
            </a:r>
            <a:r>
              <a:rPr lang="zh-CN" altLang="en-US" sz="3600" dirty="0">
                <a:sym typeface="+mn-ea"/>
              </a:rPr>
              <a:t>文章（数量、名称）</a:t>
            </a:r>
            <a:r>
              <a:rPr lang="zh-CN" altLang="en-US" sz="3600" dirty="0" smtClean="0">
                <a:sym typeface="+mn-ea"/>
              </a:rPr>
              <a:t>：</a:t>
            </a:r>
            <a:endParaRPr lang="zh-CN" altLang="en-US" sz="3600" dirty="0">
              <a:sym typeface="+mn-ea"/>
            </a:endParaRPr>
          </a:p>
        </p:txBody>
      </p:sp>
      <p:sp>
        <p:nvSpPr>
          <p:cNvPr id="6" name="文本框 6"/>
          <p:cNvSpPr txBox="1"/>
          <p:nvPr/>
        </p:nvSpPr>
        <p:spPr>
          <a:xfrm>
            <a:off x="5572132" y="1000112"/>
            <a:ext cx="214314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rgbClr val="FF0000"/>
                </a:solidFill>
              </a:rPr>
              <a:t>教学文章列表及图片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15" y="921385"/>
            <a:ext cx="6717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>
                <a:sym typeface="+mn-ea"/>
              </a:rPr>
              <a:t>规划</a:t>
            </a:r>
            <a:r>
              <a:rPr lang="zh-CN" altLang="en-US" sz="3600" dirty="0">
                <a:sym typeface="+mn-ea"/>
              </a:rPr>
              <a:t>教材编写（数量、名称）</a:t>
            </a:r>
            <a:r>
              <a:rPr lang="zh-CN" altLang="en-US" sz="3600" dirty="0" smtClean="0">
                <a:sym typeface="+mn-ea"/>
              </a:rPr>
              <a:t>：</a:t>
            </a:r>
            <a:endParaRPr lang="zh-CN" altLang="en-US" sz="3600" dirty="0"/>
          </a:p>
        </p:txBody>
      </p:sp>
      <p:sp>
        <p:nvSpPr>
          <p:cNvPr id="6" name="文本框 6"/>
          <p:cNvSpPr txBox="1"/>
          <p:nvPr/>
        </p:nvSpPr>
        <p:spPr>
          <a:xfrm>
            <a:off x="6215074" y="1357302"/>
            <a:ext cx="214314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规划教材列表及图片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1198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一、承担教学任务及教学提醒工作情况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九、参与质量监控与检查情况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1472" y="928674"/>
            <a:ext cx="41376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dirty="0">
                <a:sym typeface="+mn-ea"/>
              </a:rPr>
              <a:t>听课次数</a:t>
            </a:r>
            <a:r>
              <a:rPr lang="en-US" altLang="zh-CN" sz="4400" dirty="0">
                <a:sym typeface="+mn-ea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4400" dirty="0">
                <a:sym typeface="+mn-ea"/>
              </a:rPr>
              <a:t>听课时间</a:t>
            </a:r>
            <a:r>
              <a:rPr lang="zh-CN" altLang="en-US" sz="4400" dirty="0" smtClean="0">
                <a:sym typeface="+mn-ea"/>
              </a:rPr>
              <a:t>：</a:t>
            </a:r>
            <a:endParaRPr lang="en-US" altLang="zh-CN" sz="4400" dirty="0">
              <a:sym typeface="+mn-ea"/>
            </a:endParaRPr>
          </a:p>
        </p:txBody>
      </p:sp>
      <p:sp>
        <p:nvSpPr>
          <p:cNvPr id="4" name="文本框 6"/>
          <p:cNvSpPr txBox="1"/>
          <p:nvPr/>
        </p:nvSpPr>
        <p:spPr>
          <a:xfrm>
            <a:off x="5572132" y="1214426"/>
            <a:ext cx="214314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</a:rPr>
              <a:t>听课图片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十、本教研室教学质量情况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710" y="921385"/>
            <a:ext cx="50507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ym typeface="+mn-ea"/>
              </a:rPr>
              <a:t>中期教学</a:t>
            </a:r>
            <a:r>
              <a:rPr lang="zh-CN" altLang="en-US" sz="4400" dirty="0" smtClean="0">
                <a:sym typeface="+mn-ea"/>
              </a:rPr>
              <a:t>检查得分及整改情况：</a:t>
            </a:r>
            <a:endParaRPr lang="zh-CN" altLang="en-US" sz="4400" dirty="0">
              <a:sym typeface="+mn-ea"/>
            </a:endParaRPr>
          </a:p>
          <a:p>
            <a:endParaRPr lang="zh-CN" altLang="en-US" sz="4400" dirty="0">
              <a:sym typeface="+mn-ea"/>
            </a:endParaRPr>
          </a:p>
          <a:p>
            <a:r>
              <a:rPr lang="zh-CN" altLang="en-US" sz="4400" dirty="0">
                <a:sym typeface="+mn-ea"/>
              </a:rPr>
              <a:t>是否有教学</a:t>
            </a:r>
            <a:r>
              <a:rPr lang="zh-CN" altLang="en-US" sz="4400" dirty="0" smtClean="0">
                <a:sym typeface="+mn-ea"/>
              </a:rPr>
              <a:t>事故</a:t>
            </a:r>
            <a:endParaRPr sz="4400" b="1" cap="all" dirty="0" smtClean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4400" dirty="0"/>
          </a:p>
        </p:txBody>
      </p:sp>
    </p:spTree>
  </p:cSld>
  <p:clrMapOvr>
    <a:masterClrMapping/>
  </p:clrMapOvr>
  <p:transition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十一、</a:t>
            </a:r>
            <a:r>
              <a:rPr lang="zh-CN"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研究生</a:t>
            </a:r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教学工作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15" y="921385"/>
            <a:ext cx="413766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/>
              <a:t>研究生相关工作：</a:t>
            </a:r>
          </a:p>
        </p:txBody>
      </p:sp>
      <p:sp>
        <p:nvSpPr>
          <p:cNvPr id="4" name="文本框 6"/>
          <p:cNvSpPr txBox="1"/>
          <p:nvPr/>
        </p:nvSpPr>
        <p:spPr>
          <a:xfrm>
            <a:off x="5572132" y="1214426"/>
            <a:ext cx="214314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</a:rPr>
              <a:t>相关图片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zh-CN"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、其它教学工作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15" y="921385"/>
            <a:ext cx="413766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/>
              <a:t>教研室特色工作：</a:t>
            </a:r>
          </a:p>
        </p:txBody>
      </p:sp>
      <p:sp>
        <p:nvSpPr>
          <p:cNvPr id="4" name="文本框 6"/>
          <p:cNvSpPr txBox="1"/>
          <p:nvPr/>
        </p:nvSpPr>
        <p:spPr>
          <a:xfrm>
            <a:off x="5572132" y="1214426"/>
            <a:ext cx="214314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</a:rPr>
              <a:t>相关图片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2817337" y="1630214"/>
            <a:ext cx="4655365" cy="1734004"/>
          </a:xfrm>
          <a:prstGeom prst="rect">
            <a:avLst/>
          </a:prstGeom>
          <a:noFill/>
        </p:spPr>
        <p:txBody>
          <a:bodyPr wrap="square" lIns="71314" tIns="35657" rIns="71314" bIns="35657" rtlCol="0">
            <a:spAutoFit/>
          </a:bodyPr>
          <a:lstStyle/>
          <a:p>
            <a:pPr algn="ctr"/>
            <a:r>
              <a:rPr lang="zh-CN" altLang="en-US" sz="10800" dirty="0" smtClean="0">
                <a:solidFill>
                  <a:srgbClr val="0A6BA7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谢谢！</a:t>
            </a:r>
            <a:endParaRPr lang="zh-CN" altLang="en-US" sz="10800" dirty="0">
              <a:solidFill>
                <a:srgbClr val="0A6BA7"/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85720" y="1214426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全年承担</a:t>
            </a:r>
            <a:r>
              <a:rPr lang="en-US" altLang="zh-CN" sz="3600" dirty="0" smtClean="0"/>
              <a:t>xx</a:t>
            </a:r>
            <a:r>
              <a:rPr lang="zh-CN" altLang="en-US" sz="3600" dirty="0" smtClean="0"/>
              <a:t>学时，包含</a:t>
            </a:r>
            <a:r>
              <a:rPr lang="en-US" altLang="zh-CN" sz="3600" dirty="0" smtClean="0"/>
              <a:t>xx</a:t>
            </a:r>
            <a:r>
              <a:rPr lang="zh-CN" altLang="en-US" sz="3600" dirty="0" smtClean="0"/>
              <a:t>班，</a:t>
            </a:r>
            <a:r>
              <a:rPr lang="en-US" altLang="zh-CN" sz="3600" dirty="0" smtClean="0"/>
              <a:t> xx</a:t>
            </a:r>
            <a:r>
              <a:rPr lang="zh-CN" altLang="en-US" sz="3600" dirty="0" smtClean="0"/>
              <a:t>门课程。</a:t>
            </a:r>
            <a:endParaRPr lang="zh-CN" altLang="en-US" sz="3600" dirty="0"/>
          </a:p>
        </p:txBody>
      </p:sp>
      <p:sp>
        <p:nvSpPr>
          <p:cNvPr id="6" name="文本框 5"/>
          <p:cNvSpPr txBox="1"/>
          <p:nvPr/>
        </p:nvSpPr>
        <p:spPr>
          <a:xfrm>
            <a:off x="357158" y="3000376"/>
            <a:ext cx="36080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提醒开展情况：</a:t>
            </a:r>
          </a:p>
          <a:p>
            <a:endParaRPr lang="zh-CN" altLang="en-US" sz="4400" dirty="0"/>
          </a:p>
        </p:txBody>
      </p:sp>
      <p:sp>
        <p:nvSpPr>
          <p:cNvPr id="7" name="文本框 6"/>
          <p:cNvSpPr txBox="1"/>
          <p:nvPr/>
        </p:nvSpPr>
        <p:spPr>
          <a:xfrm>
            <a:off x="5572132" y="1214426"/>
            <a:ext cx="2143140" cy="321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FF0000"/>
                </a:solidFill>
                <a:sym typeface="+mn-ea"/>
              </a:rPr>
              <a:t>教 学 提 醒 图 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95193" y="1809765"/>
            <a:ext cx="6552727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二、定期召开例会情况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14" y="921385"/>
            <a:ext cx="4645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教研室例会召开情况</a:t>
            </a:r>
            <a:r>
              <a:rPr lang="zh-CN" altLang="en-US" sz="3600" dirty="0"/>
              <a:t>：</a:t>
            </a:r>
          </a:p>
        </p:txBody>
      </p:sp>
      <p:sp>
        <p:nvSpPr>
          <p:cNvPr id="4" name="文本框 6"/>
          <p:cNvSpPr txBox="1"/>
          <p:nvPr/>
        </p:nvSpPr>
        <p:spPr>
          <a:xfrm>
            <a:off x="5572132" y="1214426"/>
            <a:ext cx="214314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sym typeface="+mn-ea"/>
              </a:rPr>
              <a:t>例会召开 </a:t>
            </a:r>
            <a:r>
              <a:rPr lang="zh-CN" altLang="en-US" sz="6600" dirty="0">
                <a:solidFill>
                  <a:srgbClr val="FF0000"/>
                </a:solidFill>
                <a:sym typeface="+mn-ea"/>
              </a:rPr>
              <a:t>图 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645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三、开展教学活动情况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4814" y="1002030"/>
            <a:ext cx="42186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3600" dirty="0">
                <a:sym typeface="+mn-ea"/>
              </a:rPr>
              <a:t>PBL教学：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3600" dirty="0">
                <a:sym typeface="+mn-ea"/>
              </a:rPr>
              <a:t>整合课程教学：MBBS教学情况</a:t>
            </a:r>
            <a:r>
              <a:rPr lang="zh-CN" altLang="en-US" sz="3600" dirty="0" smtClean="0">
                <a:sym typeface="+mn-ea"/>
              </a:rPr>
              <a:t>：</a:t>
            </a:r>
            <a:endParaRPr lang="en-US" altLang="zh-CN" sz="3600" dirty="0" smtClean="0"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3600" dirty="0" smtClean="0">
                <a:sym typeface="+mn-ea"/>
              </a:rPr>
              <a:t>等</a:t>
            </a:r>
            <a:endParaRPr lang="zh-CN" altLang="en-US" sz="3600" dirty="0"/>
          </a:p>
        </p:txBody>
      </p:sp>
      <p:sp>
        <p:nvSpPr>
          <p:cNvPr id="4" name="文本框 6"/>
          <p:cNvSpPr txBox="1"/>
          <p:nvPr/>
        </p:nvSpPr>
        <p:spPr>
          <a:xfrm>
            <a:off x="5572132" y="1214426"/>
            <a:ext cx="214314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sym typeface="+mn-ea"/>
              </a:rPr>
              <a:t>活动开展 </a:t>
            </a:r>
            <a:r>
              <a:rPr lang="zh-CN" altLang="en-US" sz="6600" dirty="0">
                <a:solidFill>
                  <a:srgbClr val="FF0000"/>
                </a:solidFill>
                <a:sym typeface="+mn-ea"/>
              </a:rPr>
              <a:t>图 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28992" y="714360"/>
            <a:ext cx="3429024" cy="595317"/>
          </a:xfrm>
        </p:spPr>
        <p:txBody>
          <a:bodyPr/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汇报内容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1259633" y="1817385"/>
            <a:ext cx="6552727" cy="1198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四、教师集体备课、新教师试讲情况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7010" y="921385"/>
            <a:ext cx="4081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教师集体备课情况：</a:t>
            </a:r>
          </a:p>
          <a:p>
            <a:endParaRPr lang="zh-CN" altLang="en-US" sz="3600" dirty="0"/>
          </a:p>
          <a:p>
            <a:r>
              <a:rPr lang="zh-CN" altLang="en-US" sz="3600" dirty="0"/>
              <a:t>新教师试讲</a:t>
            </a:r>
            <a:r>
              <a:rPr lang="zh-CN" altLang="en-US" sz="3600" dirty="0" smtClean="0"/>
              <a:t>情况（如有）： </a:t>
            </a:r>
            <a:endParaRPr lang="zh-CN" altLang="en-US" sz="3600" dirty="0"/>
          </a:p>
        </p:txBody>
      </p:sp>
      <p:sp>
        <p:nvSpPr>
          <p:cNvPr id="4" name="文本框 6"/>
          <p:cNvSpPr txBox="1"/>
          <p:nvPr/>
        </p:nvSpPr>
        <p:spPr>
          <a:xfrm>
            <a:off x="5572132" y="1214426"/>
            <a:ext cx="214314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sym typeface="+mn-ea"/>
              </a:rPr>
              <a:t>备课 试讲 </a:t>
            </a:r>
            <a:r>
              <a:rPr lang="zh-CN" altLang="en-US" sz="6600" dirty="0">
                <a:solidFill>
                  <a:srgbClr val="FF0000"/>
                </a:solidFill>
                <a:sym typeface="+mn-ea"/>
              </a:rPr>
              <a:t>图 片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zNmMGFlZmUxMTE4YjMzMGQzNmQxNDY2MDQ5ODYwYj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全屏显示(16:10)</PresentationFormat>
  <Paragraphs>70</Paragraphs>
  <Slides>28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</vt:lpstr>
      <vt:lpstr>XX教研室2023年工作汇报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gyb1</cp:lastModifiedBy>
  <cp:revision>146</cp:revision>
  <dcterms:created xsi:type="dcterms:W3CDTF">2019-12-04T03:06:00Z</dcterms:created>
  <dcterms:modified xsi:type="dcterms:W3CDTF">2024-01-10T04:02:03Z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AEFA99AA25434716BE552ECD76F9CA11_12</vt:lpwstr>
  </property>
</Properties>
</file>