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30"/>
  </p:notesMasterIdLst>
  <p:sldIdLst>
    <p:sldId id="256" r:id="rId2"/>
    <p:sldId id="418" r:id="rId3"/>
    <p:sldId id="484" r:id="rId4"/>
    <p:sldId id="475" r:id="rId5"/>
    <p:sldId id="483" r:id="rId6"/>
    <p:sldId id="434" r:id="rId7"/>
    <p:sldId id="485" r:id="rId8"/>
    <p:sldId id="449" r:id="rId9"/>
    <p:sldId id="486" r:id="rId10"/>
    <p:sldId id="476" r:id="rId11"/>
    <p:sldId id="487" r:id="rId12"/>
    <p:sldId id="477" r:id="rId13"/>
    <p:sldId id="488" r:id="rId14"/>
    <p:sldId id="478" r:id="rId15"/>
    <p:sldId id="489" r:id="rId16"/>
    <p:sldId id="479" r:id="rId17"/>
    <p:sldId id="490" r:id="rId18"/>
    <p:sldId id="494" r:id="rId19"/>
    <p:sldId id="495" r:id="rId20"/>
    <p:sldId id="480" r:id="rId21"/>
    <p:sldId id="491" r:id="rId22"/>
    <p:sldId id="481" r:id="rId23"/>
    <p:sldId id="492" r:id="rId24"/>
    <p:sldId id="508" r:id="rId25"/>
    <p:sldId id="509" r:id="rId26"/>
    <p:sldId id="482" r:id="rId27"/>
    <p:sldId id="493" r:id="rId28"/>
    <p:sldId id="416" r:id="rId29"/>
  </p:sldIdLst>
  <p:sldSz cx="9144000" cy="5715000" type="screen16x10"/>
  <p:notesSz cx="6858000" cy="9144000"/>
  <p:custDataLst>
    <p:tags r:id="rId31"/>
  </p:custDataLst>
  <p:defaultTextStyle>
    <a:defPPr>
      <a:defRPr lang="zh-CN"/>
    </a:defPPr>
    <a:lvl1pPr marL="0" algn="l" defTabSz="81026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405130" algn="l" defTabSz="81026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810260" algn="l" defTabSz="81026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215390" algn="l" defTabSz="81026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1621155" algn="l" defTabSz="81026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2026285" algn="l" defTabSz="81026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2431415" algn="l" defTabSz="81026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2836545" algn="l" defTabSz="81026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3241675" algn="l" defTabSz="81026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798" userDrawn="1">
          <p15:clr>
            <a:srgbClr val="A4A3A4"/>
          </p15:clr>
        </p15:guide>
        <p15:guide id="2" pos="285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1" d="100"/>
          <a:sy n="101" d="100"/>
        </p:scale>
        <p:origin x="-1074" y="-90"/>
      </p:cViewPr>
      <p:guideLst>
        <p:guide orient="horz" pos="1798"/>
        <p:guide pos="285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6C13B7-C080-4D3F-BCEB-867A0BBA80C1}" type="datetimeFigureOut">
              <a:rPr lang="zh-CN" altLang="en-US" smtClean="0"/>
              <a:t>2024-1-10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7BABC4-FC99-4417-B4CF-7E58CA35C50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511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1026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05130" algn="l" defTabSz="81026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10260" algn="l" defTabSz="81026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15390" algn="l" defTabSz="81026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21155" algn="l" defTabSz="81026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026285" algn="l" defTabSz="81026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431415" algn="l" defTabSz="81026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836545" algn="l" defTabSz="81026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241675" algn="l" defTabSz="81026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7BABC4-FC99-4417-B4CF-7E58CA35C506}" type="slidenum">
              <a:rPr lang="zh-CN" altLang="en-US" smtClean="0"/>
              <a:t>11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  <a:prstGeom prst="rect">
            <a:avLst/>
          </a:prstGeom>
        </p:spPr>
        <p:txBody>
          <a:bodyPr lIns="81043" tIns="40522" rIns="81043" bIns="40522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  <a:prstGeom prst="rect">
            <a:avLst/>
          </a:prstGeom>
        </p:spPr>
        <p:txBody>
          <a:bodyPr lIns="81043" tIns="40522" rIns="81043" bIns="40522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051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102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153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211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26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314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36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416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占位符 5"/>
          <p:cNvSpPr>
            <a:spLocks noGrp="1"/>
          </p:cNvSpPr>
          <p:nvPr>
            <p:ph type="body" sz="quarter" idx="10"/>
          </p:nvPr>
        </p:nvSpPr>
        <p:spPr>
          <a:xfrm>
            <a:off x="142882" y="71422"/>
            <a:ext cx="5357812" cy="642938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buNone/>
              <a:defRPr/>
            </a:lvl2pPr>
          </a:lstStyle>
          <a:p>
            <a:pPr lvl="0"/>
            <a:r>
              <a:rPr lang="zh-CN" altLang="en-US" dirty="0" smtClean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占位符 5"/>
          <p:cNvSpPr>
            <a:spLocks noGrp="1"/>
          </p:cNvSpPr>
          <p:nvPr>
            <p:ph type="body" sz="quarter" idx="10"/>
          </p:nvPr>
        </p:nvSpPr>
        <p:spPr>
          <a:xfrm>
            <a:off x="214282" y="-39707"/>
            <a:ext cx="4714908" cy="595317"/>
          </a:xfrm>
          <a:prstGeom prst="rect">
            <a:avLst/>
          </a:prstGeom>
        </p:spPr>
        <p:txBody>
          <a:bodyPr lIns="77925" tIns="38963" rIns="77925" bIns="38963"/>
          <a:lstStyle>
            <a:lvl1pPr>
              <a:buNone/>
              <a:defRPr sz="28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9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330738" y="5351218"/>
            <a:ext cx="725370" cy="304271"/>
          </a:xfrm>
          <a:prstGeom prst="rect">
            <a:avLst/>
          </a:prstGeom>
        </p:spPr>
        <p:txBody>
          <a:bodyPr lIns="77925" tIns="38963" rIns="77925" bIns="38963"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 dirty="0"/>
          </a:p>
        </p:txBody>
      </p:sp>
      <p:sp>
        <p:nvSpPr>
          <p:cNvPr id="7" name="内容占位符 2"/>
          <p:cNvSpPr>
            <a:spLocks noGrp="1"/>
          </p:cNvSpPr>
          <p:nvPr>
            <p:ph idx="1" hasCustomPrompt="1"/>
          </p:nvPr>
        </p:nvSpPr>
        <p:spPr>
          <a:xfrm>
            <a:off x="357158" y="714360"/>
            <a:ext cx="3929090" cy="555629"/>
          </a:xfrm>
          <a:prstGeom prst="rect">
            <a:avLst/>
          </a:prstGeom>
        </p:spPr>
        <p:txBody>
          <a:bodyPr lIns="77925" tIns="38963" rIns="77925" bIns="38963"/>
          <a:lstStyle>
            <a:lvl1pPr>
              <a:buNone/>
              <a:defRPr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  <a:lvl2pPr>
              <a:buNone/>
              <a:defRPr/>
            </a:lvl2pPr>
          </a:lstStyle>
          <a:p>
            <a:pPr lvl="0"/>
            <a:r>
              <a:rPr lang="zh-CN" altLang="en-US" dirty="0"/>
              <a:t>第二级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占位符 5"/>
          <p:cNvSpPr>
            <a:spLocks noGrp="1"/>
          </p:cNvSpPr>
          <p:nvPr>
            <p:ph type="body" sz="quarter" idx="10"/>
          </p:nvPr>
        </p:nvSpPr>
        <p:spPr>
          <a:xfrm>
            <a:off x="214282" y="-39707"/>
            <a:ext cx="4714908" cy="595317"/>
          </a:xfrm>
          <a:prstGeom prst="rect">
            <a:avLst/>
          </a:prstGeom>
        </p:spPr>
        <p:txBody>
          <a:bodyPr lIns="77925" tIns="38963" rIns="77925" bIns="38963"/>
          <a:lstStyle>
            <a:lvl1pPr>
              <a:buNone/>
              <a:defRPr sz="28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9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330738" y="5351218"/>
            <a:ext cx="725370" cy="304271"/>
          </a:xfrm>
          <a:prstGeom prst="rect">
            <a:avLst/>
          </a:prstGeom>
        </p:spPr>
        <p:txBody>
          <a:bodyPr lIns="77925" tIns="38963" rIns="77925" bIns="38963"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 dirty="0"/>
          </a:p>
        </p:txBody>
      </p:sp>
      <p:sp>
        <p:nvSpPr>
          <p:cNvPr id="7" name="内容占位符 2"/>
          <p:cNvSpPr>
            <a:spLocks noGrp="1"/>
          </p:cNvSpPr>
          <p:nvPr>
            <p:ph idx="1" hasCustomPrompt="1"/>
          </p:nvPr>
        </p:nvSpPr>
        <p:spPr>
          <a:xfrm>
            <a:off x="357158" y="714360"/>
            <a:ext cx="3929090" cy="555629"/>
          </a:xfrm>
          <a:prstGeom prst="rect">
            <a:avLst/>
          </a:prstGeom>
        </p:spPr>
        <p:txBody>
          <a:bodyPr lIns="77925" tIns="38963" rIns="77925" bIns="38963"/>
          <a:lstStyle>
            <a:lvl1pPr>
              <a:buNone/>
              <a:defRPr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  <a:lvl2pPr>
              <a:buNone/>
              <a:defRPr/>
            </a:lvl2pPr>
          </a:lstStyle>
          <a:p>
            <a:pPr lvl="0"/>
            <a:r>
              <a:rPr lang="zh-CN" altLang="en-US" dirty="0"/>
              <a:t>第二级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占位符 5"/>
          <p:cNvSpPr>
            <a:spLocks noGrp="1"/>
          </p:cNvSpPr>
          <p:nvPr>
            <p:ph type="body" sz="quarter" idx="10"/>
          </p:nvPr>
        </p:nvSpPr>
        <p:spPr>
          <a:xfrm>
            <a:off x="214282" y="-39707"/>
            <a:ext cx="4714908" cy="595317"/>
          </a:xfrm>
          <a:prstGeom prst="rect">
            <a:avLst/>
          </a:prstGeom>
        </p:spPr>
        <p:txBody>
          <a:bodyPr lIns="77925" tIns="38963" rIns="77925" bIns="38963"/>
          <a:lstStyle>
            <a:lvl1pPr>
              <a:buNone/>
              <a:defRPr sz="28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9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330738" y="5351218"/>
            <a:ext cx="725370" cy="304271"/>
          </a:xfrm>
          <a:prstGeom prst="rect">
            <a:avLst/>
          </a:prstGeom>
        </p:spPr>
        <p:txBody>
          <a:bodyPr lIns="77925" tIns="38963" rIns="77925" bIns="38963"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 dirty="0"/>
          </a:p>
        </p:txBody>
      </p:sp>
      <p:sp>
        <p:nvSpPr>
          <p:cNvPr id="7" name="内容占位符 2"/>
          <p:cNvSpPr>
            <a:spLocks noGrp="1"/>
          </p:cNvSpPr>
          <p:nvPr>
            <p:ph idx="1" hasCustomPrompt="1"/>
          </p:nvPr>
        </p:nvSpPr>
        <p:spPr>
          <a:xfrm>
            <a:off x="357158" y="714360"/>
            <a:ext cx="3929090" cy="555629"/>
          </a:xfrm>
          <a:prstGeom prst="rect">
            <a:avLst/>
          </a:prstGeom>
        </p:spPr>
        <p:txBody>
          <a:bodyPr lIns="77925" tIns="38963" rIns="77925" bIns="38963"/>
          <a:lstStyle>
            <a:lvl1pPr>
              <a:buNone/>
              <a:defRPr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  <a:lvl2pPr>
              <a:buNone/>
              <a:defRPr/>
            </a:lvl2pPr>
          </a:lstStyle>
          <a:p>
            <a:pPr lvl="0"/>
            <a:r>
              <a:rPr lang="zh-CN" altLang="en-US" dirty="0"/>
              <a:t>第二级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5296960"/>
            <a:ext cx="2057400" cy="304271"/>
          </a:xfrm>
          <a:prstGeom prst="rect">
            <a:avLst/>
          </a:prstGeom>
        </p:spPr>
        <p:txBody>
          <a:bodyPr/>
          <a:lstStyle/>
          <a:p>
            <a:fld id="{BEA18431-54C4-4585-82AD-D4BDE8FCC787}" type="datetimeFigureOut">
              <a:rPr lang="zh-HK" altLang="en-US" smtClean="0">
                <a:solidFill>
                  <a:prstClr val="black">
                    <a:tint val="75000"/>
                  </a:prstClr>
                </a:solidFill>
              </a:rPr>
              <a:t>10/1/2024</a:t>
            </a:fld>
            <a:endParaRPr lang="zh-HK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5296960"/>
            <a:ext cx="3086100" cy="304271"/>
          </a:xfrm>
          <a:prstGeom prst="rect">
            <a:avLst/>
          </a:prstGeom>
        </p:spPr>
        <p:txBody>
          <a:bodyPr/>
          <a:lstStyle/>
          <a:p>
            <a:endParaRPr lang="zh-HK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5296960"/>
            <a:ext cx="2057400" cy="304271"/>
          </a:xfrm>
          <a:prstGeom prst="rect">
            <a:avLst/>
          </a:prstGeom>
        </p:spPr>
        <p:txBody>
          <a:bodyPr/>
          <a:lstStyle/>
          <a:p>
            <a:fld id="{8592E714-8771-4256-B120-A1444CD7D5F3}" type="slidenum">
              <a:rPr lang="zh-HK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HK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  <a:prstGeom prst="rect">
            <a:avLst/>
          </a:prstGeom>
        </p:spPr>
        <p:txBody>
          <a:bodyPr lIns="71314" tIns="35657" rIns="71314" bIns="35657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333501"/>
            <a:ext cx="8229600" cy="3771636"/>
          </a:xfrm>
          <a:prstGeom prst="rect">
            <a:avLst/>
          </a:prstGeom>
        </p:spPr>
        <p:txBody>
          <a:bodyPr lIns="71314" tIns="35657" rIns="71314" bIns="35657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 lIns="71314" tIns="35657" rIns="71314" bIns="35657"/>
          <a:lstStyle/>
          <a:p>
            <a:fld id="{530820CF-B880-4189-942D-D702A7CBA730}" type="datetimeFigureOut">
              <a:rPr lang="zh-CN" altLang="en-US" smtClean="0"/>
              <a:t>2024-1-10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lIns="71314" tIns="35657" rIns="71314" bIns="35657"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lIns="71314" tIns="35657" rIns="71314" bIns="35657"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3"/>
          <p:cNvSpPr>
            <a:spLocks noChangeArrowheads="1"/>
          </p:cNvSpPr>
          <p:nvPr userDrawn="1"/>
        </p:nvSpPr>
        <p:spPr bwMode="auto">
          <a:xfrm>
            <a:off x="0" y="-20"/>
            <a:ext cx="179388" cy="720726"/>
          </a:xfrm>
          <a:prstGeom prst="rect">
            <a:avLst/>
          </a:prstGeom>
          <a:solidFill>
            <a:srgbClr val="F49022"/>
          </a:solidFill>
          <a:ln w="25400">
            <a:noFill/>
            <a:bevel/>
          </a:ln>
        </p:spPr>
        <p:txBody>
          <a:bodyPr anchor="ctr"/>
          <a:lstStyle/>
          <a:p>
            <a:pPr algn="ctr"/>
            <a:endParaRPr lang="zh-CN" altLang="zh-CN">
              <a:solidFill>
                <a:srgbClr val="FFFFFF"/>
              </a:solidFill>
              <a:latin typeface="宋体" panose="02010600030101010101" pitchFamily="2" charset="-122"/>
              <a:sym typeface="宋体" panose="02010600030101010101" pitchFamily="2" charset="-122"/>
            </a:endParaRPr>
          </a:p>
        </p:txBody>
      </p:sp>
      <p:pic>
        <p:nvPicPr>
          <p:cNvPr id="15" name="Picture 41" descr="E:\XQ\04 常用功能\专用模板\ppt模板\医院简介PPT\医院logo透明背景.png"/>
          <p:cNvPicPr>
            <a:picLocks noChangeAspect="1" noChangeArrowheads="1"/>
          </p:cNvPicPr>
          <p:nvPr userDrawn="1"/>
        </p:nvPicPr>
        <p:blipFill>
          <a:blip r:embed="rId9"/>
          <a:srcRect/>
          <a:stretch>
            <a:fillRect/>
          </a:stretch>
        </p:blipFill>
        <p:spPr bwMode="auto">
          <a:xfrm>
            <a:off x="6336848" y="142856"/>
            <a:ext cx="2735746" cy="407354"/>
          </a:xfrm>
          <a:prstGeom prst="rect">
            <a:avLst/>
          </a:prstGeom>
          <a:noFill/>
        </p:spPr>
      </p:pic>
      <p:sp>
        <p:nvSpPr>
          <p:cNvPr id="16" name="矩形 6"/>
          <p:cNvSpPr>
            <a:spLocks noChangeArrowheads="1"/>
          </p:cNvSpPr>
          <p:nvPr userDrawn="1"/>
        </p:nvSpPr>
        <p:spPr bwMode="auto">
          <a:xfrm>
            <a:off x="0" y="5570538"/>
            <a:ext cx="2266950" cy="144462"/>
          </a:xfrm>
          <a:prstGeom prst="rect">
            <a:avLst/>
          </a:prstGeom>
          <a:solidFill>
            <a:srgbClr val="F49022"/>
          </a:solidFill>
          <a:ln w="25400">
            <a:noFill/>
            <a:bevel/>
          </a:ln>
        </p:spPr>
        <p:txBody>
          <a:bodyPr anchor="ctr"/>
          <a:lstStyle/>
          <a:p>
            <a:pPr algn="ctr"/>
            <a:endParaRPr lang="zh-CN" altLang="zh-CN">
              <a:solidFill>
                <a:srgbClr val="FFFFFF"/>
              </a:solidFill>
              <a:latin typeface="宋体" panose="02010600030101010101" pitchFamily="2" charset="-122"/>
              <a:sym typeface="宋体" panose="02010600030101010101" pitchFamily="2" charset="-122"/>
            </a:endParaRPr>
          </a:p>
        </p:txBody>
      </p:sp>
      <p:sp>
        <p:nvSpPr>
          <p:cNvPr id="17" name="矩形 7"/>
          <p:cNvSpPr>
            <a:spLocks noChangeArrowheads="1"/>
          </p:cNvSpPr>
          <p:nvPr userDrawn="1"/>
        </p:nvSpPr>
        <p:spPr bwMode="auto">
          <a:xfrm>
            <a:off x="2266950" y="5570538"/>
            <a:ext cx="2305050" cy="144462"/>
          </a:xfrm>
          <a:prstGeom prst="rect">
            <a:avLst/>
          </a:prstGeom>
          <a:solidFill>
            <a:srgbClr val="EE3636"/>
          </a:solidFill>
          <a:ln w="25400">
            <a:noFill/>
            <a:bevel/>
          </a:ln>
        </p:spPr>
        <p:txBody>
          <a:bodyPr anchor="ctr"/>
          <a:lstStyle/>
          <a:p>
            <a:pPr algn="ctr"/>
            <a:endParaRPr lang="zh-CN" altLang="zh-CN">
              <a:solidFill>
                <a:srgbClr val="FFFFFF"/>
              </a:solidFill>
              <a:latin typeface="宋体" panose="02010600030101010101" pitchFamily="2" charset="-122"/>
              <a:sym typeface="宋体" panose="02010600030101010101" pitchFamily="2" charset="-122"/>
            </a:endParaRPr>
          </a:p>
        </p:txBody>
      </p:sp>
      <p:sp>
        <p:nvSpPr>
          <p:cNvPr id="18" name="矩形 8"/>
          <p:cNvSpPr>
            <a:spLocks noChangeArrowheads="1"/>
          </p:cNvSpPr>
          <p:nvPr userDrawn="1"/>
        </p:nvSpPr>
        <p:spPr bwMode="auto">
          <a:xfrm>
            <a:off x="4572000" y="5570538"/>
            <a:ext cx="2266950" cy="144462"/>
          </a:xfrm>
          <a:prstGeom prst="rect">
            <a:avLst/>
          </a:prstGeom>
          <a:solidFill>
            <a:srgbClr val="53C3B0"/>
          </a:solidFill>
          <a:ln w="25400">
            <a:noFill/>
            <a:bevel/>
          </a:ln>
        </p:spPr>
        <p:txBody>
          <a:bodyPr anchor="ctr"/>
          <a:lstStyle/>
          <a:p>
            <a:pPr algn="ctr"/>
            <a:endParaRPr lang="zh-CN" altLang="zh-CN">
              <a:solidFill>
                <a:srgbClr val="FFFFFF"/>
              </a:solidFill>
              <a:latin typeface="宋体" panose="02010600030101010101" pitchFamily="2" charset="-122"/>
              <a:sym typeface="宋体" panose="02010600030101010101" pitchFamily="2" charset="-122"/>
            </a:endParaRPr>
          </a:p>
        </p:txBody>
      </p:sp>
      <p:sp>
        <p:nvSpPr>
          <p:cNvPr id="19" name="矩形 9"/>
          <p:cNvSpPr>
            <a:spLocks noChangeArrowheads="1"/>
          </p:cNvSpPr>
          <p:nvPr userDrawn="1"/>
        </p:nvSpPr>
        <p:spPr bwMode="auto">
          <a:xfrm>
            <a:off x="6838950" y="5570538"/>
            <a:ext cx="2305050" cy="144462"/>
          </a:xfrm>
          <a:prstGeom prst="rect">
            <a:avLst/>
          </a:prstGeom>
          <a:solidFill>
            <a:srgbClr val="317FB7"/>
          </a:solidFill>
          <a:ln w="25400">
            <a:noFill/>
            <a:bevel/>
          </a:ln>
        </p:spPr>
        <p:txBody>
          <a:bodyPr anchor="ctr"/>
          <a:lstStyle/>
          <a:p>
            <a:pPr algn="ctr"/>
            <a:endParaRPr lang="zh-CN" altLang="zh-CN">
              <a:solidFill>
                <a:srgbClr val="FFFFFF"/>
              </a:solidFill>
              <a:latin typeface="宋体" panose="02010600030101010101" pitchFamily="2" charset="-122"/>
              <a:sym typeface="宋体" panose="02010600030101010101" pitchFamily="2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ldLvl="0" animBg="1" autoUpdateAnimBg="0"/>
    </p:bldLst>
  </p:timing>
  <p:hf hdr="0" ftr="0" dt="0"/>
  <p:txStyles>
    <p:titleStyle>
      <a:lvl1pPr algn="ctr" defTabSz="810260" rtl="0" eaLnBrk="1" latinLnBrk="0" hangingPunct="1">
        <a:spcBef>
          <a:spcPct val="0"/>
        </a:spcBef>
        <a:buNone/>
        <a:defRPr sz="3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165" indent="-304165" algn="l" defTabSz="8102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495" indent="-253365" algn="l" defTabSz="810260" rtl="0" eaLnBrk="1" latinLnBrk="0" hangingPunct="1">
        <a:spcBef>
          <a:spcPct val="20000"/>
        </a:spcBef>
        <a:buFont typeface="Arial" panose="020B0604020202020204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12825" indent="-202565" algn="l" defTabSz="8102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417955" indent="-202565" algn="l" defTabSz="810260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3720" indent="-202565" algn="l" defTabSz="810260" rtl="0" eaLnBrk="1" latinLnBrk="0" hangingPunct="1">
        <a:spcBef>
          <a:spcPct val="20000"/>
        </a:spcBef>
        <a:buFont typeface="Arial" panose="020B0604020202020204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28850" indent="-202565" algn="l" defTabSz="81026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33980" indent="-202565" algn="l" defTabSz="81026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39110" indent="-202565" algn="l" defTabSz="81026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44240" indent="-202565" algn="l" defTabSz="81026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8102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5130" algn="l" defTabSz="8102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0260" algn="l" defTabSz="8102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15390" algn="l" defTabSz="8102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21155" algn="l" defTabSz="8102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26285" algn="l" defTabSz="8102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31415" algn="l" defTabSz="8102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36545" algn="l" defTabSz="8102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41675" algn="l" defTabSz="8102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500034" y="857236"/>
            <a:ext cx="8286808" cy="1285884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sz="3200" b="1" dirty="0" smtClean="0">
                <a:latin typeface="华文中宋" panose="02010600040101010101" pitchFamily="2" charset="-122"/>
                <a:ea typeface="华文中宋" panose="02010600040101010101" pitchFamily="2" charset="-122"/>
                <a:sym typeface="华文中宋" panose="02010600040101010101" pitchFamily="2" charset="-122"/>
              </a:rPr>
              <a:t>XX教研室20</a:t>
            </a:r>
            <a:r>
              <a:rPr lang="en-US" sz="3200" b="1" dirty="0" smtClean="0">
                <a:latin typeface="华文中宋" panose="02010600040101010101" pitchFamily="2" charset="-122"/>
                <a:ea typeface="华文中宋" panose="02010600040101010101" pitchFamily="2" charset="-122"/>
                <a:sym typeface="华文中宋" panose="02010600040101010101" pitchFamily="2" charset="-122"/>
              </a:rPr>
              <a:t>23</a:t>
            </a:r>
            <a:r>
              <a:rPr sz="3200" b="1" dirty="0" smtClean="0">
                <a:latin typeface="华文中宋" panose="02010600040101010101" pitchFamily="2" charset="-122"/>
                <a:ea typeface="华文中宋" panose="02010600040101010101" pitchFamily="2" charset="-122"/>
                <a:sym typeface="华文中宋" panose="02010600040101010101" pitchFamily="2" charset="-122"/>
              </a:rPr>
              <a:t>年工作</a:t>
            </a:r>
            <a:r>
              <a:rPr lang="zh-CN" altLang="en-US" sz="3200" b="1" dirty="0" smtClean="0">
                <a:latin typeface="华文中宋" panose="02010600040101010101" pitchFamily="2" charset="-122"/>
                <a:ea typeface="华文中宋" panose="02010600040101010101" pitchFamily="2" charset="-122"/>
                <a:sym typeface="华文中宋" panose="02010600040101010101" pitchFamily="2" charset="-122"/>
              </a:rPr>
              <a:t>汇报</a:t>
            </a:r>
            <a:endParaRPr sz="3200" b="1" dirty="0" smtClean="0">
              <a:latin typeface="华文中宋" panose="02010600040101010101" pitchFamily="2" charset="-122"/>
              <a:ea typeface="华文中宋" panose="02010600040101010101" pitchFamily="2" charset="-122"/>
              <a:sym typeface="华文中宋" panose="02010600040101010101" pitchFamily="2" charset="-122"/>
            </a:endParaRPr>
          </a:p>
        </p:txBody>
      </p:sp>
      <p:sp>
        <p:nvSpPr>
          <p:cNvPr id="4" name="TextBox 7"/>
          <p:cNvSpPr>
            <a:spLocks noChangeArrowheads="1"/>
          </p:cNvSpPr>
          <p:nvPr/>
        </p:nvSpPr>
        <p:spPr bwMode="auto">
          <a:xfrm>
            <a:off x="3643306" y="2000244"/>
            <a:ext cx="2071702" cy="39878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en-US" altLang="zh-CN" sz="2000" dirty="0" smtClean="0">
                <a:solidFill>
                  <a:srgbClr val="00206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Times New Roman" panose="02020603050405020304" pitchFamily="18" charset="0"/>
              </a:rPr>
              <a:t>2024</a:t>
            </a:r>
            <a:r>
              <a:rPr lang="zh-CN" alt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Times New Roman" panose="02020603050405020304" pitchFamily="18" charset="0"/>
              </a:rPr>
              <a:t>年</a:t>
            </a:r>
            <a:r>
              <a:rPr lang="en-US" altLang="zh-CN" sz="2000" dirty="0" smtClean="0">
                <a:solidFill>
                  <a:srgbClr val="00206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Times New Roman" panose="02020603050405020304" pitchFamily="18" charset="0"/>
              </a:rPr>
              <a:t>1</a:t>
            </a:r>
            <a:r>
              <a:rPr lang="zh-CN" alt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ea typeface="楷体" panose="02010609060101010101" pitchFamily="49" charset="-122"/>
                <a:sym typeface="Times New Roman" panose="02020603050405020304" pitchFamily="18" charset="0"/>
              </a:rPr>
              <a:t>月</a:t>
            </a:r>
            <a:endParaRPr lang="zh-CN" altLang="en-US" sz="2000" dirty="0">
              <a:solidFill>
                <a:srgbClr val="002060"/>
              </a:solidFill>
              <a:latin typeface="Times New Roman" panose="02020603050405020304" pitchFamily="18" charset="0"/>
              <a:ea typeface="楷体" panose="02010609060101010101" pitchFamily="49" charset="-122"/>
              <a:sym typeface="Times New Roman" panose="02020603050405020304" pitchFamily="18" charset="0"/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3071814"/>
            <a:ext cx="9144032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0"/>
          </p:nvPr>
        </p:nvSpPr>
        <p:spPr>
          <a:xfrm>
            <a:off x="3428992" y="714360"/>
            <a:ext cx="3429024" cy="595317"/>
          </a:xfrm>
        </p:spPr>
        <p:txBody>
          <a:bodyPr/>
          <a:lstStyle/>
          <a:p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汇报内容</a:t>
            </a:r>
          </a:p>
        </p:txBody>
      </p:sp>
      <p:sp>
        <p:nvSpPr>
          <p:cNvPr id="7" name="矩形 6"/>
          <p:cNvSpPr/>
          <p:nvPr/>
        </p:nvSpPr>
        <p:spPr>
          <a:xfrm>
            <a:off x="1259633" y="1817385"/>
            <a:ext cx="6552727" cy="6451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sz="3600" b="1" cap="all" dirty="0" smtClean="0">
                <a:ln w="0"/>
                <a:gradFill flip="none">
                  <a:gsLst>
                    <a:gs pos="0">
                      <a:srgbClr val="4F81BD">
                        <a:tint val="75000"/>
                        <a:shade val="75000"/>
                        <a:satMod val="170000"/>
                      </a:srgbClr>
                    </a:gs>
                    <a:gs pos="49000">
                      <a:srgbClr val="4F81BD">
                        <a:tint val="88000"/>
                        <a:shade val="65000"/>
                        <a:satMod val="172000"/>
                      </a:srgbClr>
                    </a:gs>
                    <a:gs pos="50000">
                      <a:srgbClr val="4F81BD">
                        <a:shade val="65000"/>
                        <a:satMod val="130000"/>
                      </a:srgbClr>
                    </a:gs>
                    <a:gs pos="92000">
                      <a:srgbClr val="4F81BD">
                        <a:shade val="50000"/>
                        <a:satMod val="120000"/>
                      </a:srgbClr>
                    </a:gs>
                    <a:gs pos="100000">
                      <a:srgbClr val="4F81BD">
                        <a:shade val="48000"/>
                        <a:satMod val="120000"/>
                      </a:srgb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五、集中阅卷情况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14282" y="928674"/>
            <a:ext cx="4017010" cy="2490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600" dirty="0"/>
              <a:t>集中阅卷开展情况：</a:t>
            </a:r>
          </a:p>
          <a:p>
            <a:pPr>
              <a:lnSpc>
                <a:spcPct val="150000"/>
              </a:lnSpc>
            </a:pPr>
            <a:r>
              <a:rPr lang="zh-CN" altLang="en-US" sz="3600" dirty="0"/>
              <a:t>时间：</a:t>
            </a:r>
          </a:p>
          <a:p>
            <a:pPr>
              <a:lnSpc>
                <a:spcPct val="150000"/>
              </a:lnSpc>
            </a:pPr>
            <a:r>
              <a:rPr lang="zh-CN" altLang="en-US" sz="3600" dirty="0"/>
              <a:t>地点：</a:t>
            </a:r>
          </a:p>
        </p:txBody>
      </p:sp>
      <p:sp>
        <p:nvSpPr>
          <p:cNvPr id="4" name="文本框 6"/>
          <p:cNvSpPr txBox="1"/>
          <p:nvPr/>
        </p:nvSpPr>
        <p:spPr>
          <a:xfrm>
            <a:off x="5572132" y="1214426"/>
            <a:ext cx="2143140" cy="31393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zh-CN" altLang="en-US" sz="6600" dirty="0" smtClean="0">
                <a:solidFill>
                  <a:srgbClr val="FF0000"/>
                </a:solidFill>
                <a:sym typeface="+mn-ea"/>
              </a:rPr>
              <a:t>集中阅卷 </a:t>
            </a:r>
            <a:r>
              <a:rPr lang="zh-CN" altLang="en-US" sz="6600" dirty="0">
                <a:solidFill>
                  <a:srgbClr val="FF0000"/>
                </a:solidFill>
                <a:sym typeface="+mn-ea"/>
              </a:rPr>
              <a:t>图 片</a:t>
            </a:r>
            <a:endParaRPr lang="zh-CN" altLang="en-US" sz="6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0"/>
          </p:nvPr>
        </p:nvSpPr>
        <p:spPr>
          <a:xfrm>
            <a:off x="3428992" y="714360"/>
            <a:ext cx="3429024" cy="595317"/>
          </a:xfrm>
        </p:spPr>
        <p:txBody>
          <a:bodyPr/>
          <a:lstStyle/>
          <a:p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汇报内容</a:t>
            </a:r>
          </a:p>
        </p:txBody>
      </p:sp>
      <p:sp>
        <p:nvSpPr>
          <p:cNvPr id="7" name="矩形 6"/>
          <p:cNvSpPr/>
          <p:nvPr/>
        </p:nvSpPr>
        <p:spPr>
          <a:xfrm>
            <a:off x="1259633" y="1817385"/>
            <a:ext cx="6552727" cy="119888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sz="3600" b="1" cap="all" dirty="0" smtClean="0">
                <a:ln w="0"/>
                <a:gradFill flip="none">
                  <a:gsLst>
                    <a:gs pos="0">
                      <a:srgbClr val="4F81BD">
                        <a:tint val="75000"/>
                        <a:shade val="75000"/>
                        <a:satMod val="170000"/>
                      </a:srgbClr>
                    </a:gs>
                    <a:gs pos="49000">
                      <a:srgbClr val="4F81BD">
                        <a:tint val="88000"/>
                        <a:shade val="65000"/>
                        <a:satMod val="172000"/>
                      </a:srgbClr>
                    </a:gs>
                    <a:gs pos="50000">
                      <a:srgbClr val="4F81BD">
                        <a:shade val="65000"/>
                        <a:satMod val="130000"/>
                      </a:srgbClr>
                    </a:gs>
                    <a:gs pos="92000">
                      <a:srgbClr val="4F81BD">
                        <a:shade val="50000"/>
                        <a:satMod val="120000"/>
                      </a:srgbClr>
                    </a:gs>
                    <a:gs pos="100000">
                      <a:srgbClr val="4F81BD">
                        <a:shade val="48000"/>
                        <a:satMod val="120000"/>
                      </a:srgb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六、申报“质量工程项目”及获批情况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9215" y="921385"/>
            <a:ext cx="413766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/>
              <a:t>申报质量工程项目申报书数量：</a:t>
            </a:r>
          </a:p>
          <a:p>
            <a:endParaRPr lang="zh-CN" altLang="en-US" sz="3600" dirty="0"/>
          </a:p>
          <a:p>
            <a:r>
              <a:rPr lang="zh-CN" altLang="en-US" sz="3600" dirty="0" smtClean="0"/>
              <a:t>学院</a:t>
            </a:r>
            <a:r>
              <a:rPr lang="zh-CN" altLang="en-US" sz="3600" dirty="0"/>
              <a:t>推荐数量：</a:t>
            </a:r>
          </a:p>
        </p:txBody>
      </p:sp>
      <p:sp>
        <p:nvSpPr>
          <p:cNvPr id="4" name="文本框 6"/>
          <p:cNvSpPr txBox="1"/>
          <p:nvPr/>
        </p:nvSpPr>
        <p:spPr>
          <a:xfrm>
            <a:off x="5572132" y="1214426"/>
            <a:ext cx="2143140" cy="31393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zh-CN" altLang="en-US" sz="6600" dirty="0" smtClean="0">
                <a:solidFill>
                  <a:srgbClr val="FF0000"/>
                </a:solidFill>
                <a:sym typeface="+mn-ea"/>
              </a:rPr>
              <a:t>申报书列表</a:t>
            </a:r>
            <a:endParaRPr lang="zh-CN" altLang="en-US" sz="6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ip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0"/>
          </p:nvPr>
        </p:nvSpPr>
        <p:spPr>
          <a:xfrm>
            <a:off x="3428992" y="714360"/>
            <a:ext cx="3429024" cy="595317"/>
          </a:xfrm>
        </p:spPr>
        <p:txBody>
          <a:bodyPr/>
          <a:lstStyle/>
          <a:p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汇报内容</a:t>
            </a:r>
          </a:p>
        </p:txBody>
      </p:sp>
      <p:sp>
        <p:nvSpPr>
          <p:cNvPr id="7" name="矩形 6"/>
          <p:cNvSpPr/>
          <p:nvPr/>
        </p:nvSpPr>
        <p:spPr>
          <a:xfrm>
            <a:off x="1259633" y="1817385"/>
            <a:ext cx="6552727" cy="119888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sz="3600" b="1" cap="all" dirty="0" smtClean="0">
                <a:ln w="0"/>
                <a:gradFill flip="none">
                  <a:gsLst>
                    <a:gs pos="0">
                      <a:srgbClr val="4F81BD">
                        <a:tint val="75000"/>
                        <a:shade val="75000"/>
                        <a:satMod val="170000"/>
                      </a:srgbClr>
                    </a:gs>
                    <a:gs pos="49000">
                      <a:srgbClr val="4F81BD">
                        <a:tint val="88000"/>
                        <a:shade val="65000"/>
                        <a:satMod val="172000"/>
                      </a:srgbClr>
                    </a:gs>
                    <a:gs pos="50000">
                      <a:srgbClr val="4F81BD">
                        <a:shade val="65000"/>
                        <a:satMod val="130000"/>
                      </a:srgbClr>
                    </a:gs>
                    <a:gs pos="92000">
                      <a:srgbClr val="4F81BD">
                        <a:shade val="50000"/>
                        <a:satMod val="120000"/>
                      </a:srgbClr>
                    </a:gs>
                    <a:gs pos="100000">
                      <a:srgbClr val="4F81BD">
                        <a:shade val="48000"/>
                        <a:satMod val="120000"/>
                      </a:srgb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七、参加各类教学竞赛及获奖情况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9215" y="921385"/>
            <a:ext cx="413766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/>
              <a:t>参加各类教学竞赛情况：</a:t>
            </a:r>
          </a:p>
          <a:p>
            <a:endParaRPr lang="zh-CN" altLang="en-US" sz="3600" dirty="0"/>
          </a:p>
          <a:p>
            <a:r>
              <a:rPr lang="zh-CN" altLang="en-US" sz="3600" dirty="0"/>
              <a:t>获奖情况：</a:t>
            </a:r>
            <a:endParaRPr lang="zh-CN" altLang="en-US" sz="4400" dirty="0"/>
          </a:p>
        </p:txBody>
      </p:sp>
      <p:sp>
        <p:nvSpPr>
          <p:cNvPr id="4" name="文本框 6"/>
          <p:cNvSpPr txBox="1"/>
          <p:nvPr/>
        </p:nvSpPr>
        <p:spPr>
          <a:xfrm>
            <a:off x="5572132" y="928674"/>
            <a:ext cx="2143140" cy="415498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zh-CN" altLang="en-US" sz="6600" dirty="0" smtClean="0">
                <a:solidFill>
                  <a:srgbClr val="FF0000"/>
                </a:solidFill>
                <a:sym typeface="+mn-ea"/>
              </a:rPr>
              <a:t>竞赛及获奖 </a:t>
            </a:r>
            <a:r>
              <a:rPr lang="zh-CN" altLang="en-US" sz="6600" dirty="0">
                <a:solidFill>
                  <a:srgbClr val="FF0000"/>
                </a:solidFill>
                <a:sym typeface="+mn-ea"/>
              </a:rPr>
              <a:t>图 片</a:t>
            </a:r>
            <a:endParaRPr lang="zh-CN" altLang="en-US" sz="6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ip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0"/>
          </p:nvPr>
        </p:nvSpPr>
        <p:spPr>
          <a:xfrm>
            <a:off x="3428992" y="714360"/>
            <a:ext cx="3429024" cy="595317"/>
          </a:xfrm>
        </p:spPr>
        <p:txBody>
          <a:bodyPr/>
          <a:lstStyle/>
          <a:p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汇报内容</a:t>
            </a:r>
          </a:p>
        </p:txBody>
      </p:sp>
      <p:sp>
        <p:nvSpPr>
          <p:cNvPr id="7" name="矩形 6"/>
          <p:cNvSpPr/>
          <p:nvPr/>
        </p:nvSpPr>
        <p:spPr>
          <a:xfrm>
            <a:off x="1259633" y="1817385"/>
            <a:ext cx="6552727" cy="6451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sz="3600" b="1" cap="all" dirty="0" smtClean="0">
                <a:ln w="0"/>
                <a:gradFill flip="none">
                  <a:gsLst>
                    <a:gs pos="0">
                      <a:srgbClr val="4F81BD">
                        <a:tint val="75000"/>
                        <a:shade val="75000"/>
                        <a:satMod val="170000"/>
                      </a:srgbClr>
                    </a:gs>
                    <a:gs pos="49000">
                      <a:srgbClr val="4F81BD">
                        <a:tint val="88000"/>
                        <a:shade val="65000"/>
                        <a:satMod val="172000"/>
                      </a:srgbClr>
                    </a:gs>
                    <a:gs pos="50000">
                      <a:srgbClr val="4F81BD">
                        <a:shade val="65000"/>
                        <a:satMod val="130000"/>
                      </a:srgbClr>
                    </a:gs>
                    <a:gs pos="92000">
                      <a:srgbClr val="4F81BD">
                        <a:shade val="50000"/>
                        <a:satMod val="120000"/>
                      </a:srgbClr>
                    </a:gs>
                    <a:gs pos="100000">
                      <a:srgbClr val="4F81BD">
                        <a:shade val="48000"/>
                        <a:satMod val="120000"/>
                      </a:srgb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八、教学成果情况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9215" y="921385"/>
            <a:ext cx="5074289" cy="828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600" dirty="0">
                <a:sym typeface="+mn-ea"/>
              </a:rPr>
              <a:t>优秀教师</a:t>
            </a:r>
            <a:r>
              <a:rPr lang="zh-CN" altLang="en-US" sz="3600" dirty="0" smtClean="0">
                <a:sym typeface="+mn-ea"/>
              </a:rPr>
              <a:t>：</a:t>
            </a:r>
            <a:endParaRPr lang="zh-CN" altLang="en-US" sz="3600" dirty="0">
              <a:sym typeface="+mn-ea"/>
            </a:endParaRPr>
          </a:p>
        </p:txBody>
      </p:sp>
      <p:sp>
        <p:nvSpPr>
          <p:cNvPr id="4" name="文本框 6"/>
          <p:cNvSpPr txBox="1"/>
          <p:nvPr/>
        </p:nvSpPr>
        <p:spPr>
          <a:xfrm>
            <a:off x="4643438" y="928674"/>
            <a:ext cx="2143140" cy="415498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zh-CN" altLang="en-US" sz="6600" dirty="0" smtClean="0">
                <a:solidFill>
                  <a:srgbClr val="FF0000"/>
                </a:solidFill>
                <a:sym typeface="+mn-ea"/>
              </a:rPr>
              <a:t>优秀教师获奖 </a:t>
            </a:r>
            <a:r>
              <a:rPr lang="zh-CN" altLang="en-US" sz="6600" dirty="0">
                <a:solidFill>
                  <a:srgbClr val="FF0000"/>
                </a:solidFill>
                <a:sym typeface="+mn-ea"/>
              </a:rPr>
              <a:t>图 片</a:t>
            </a:r>
            <a:endParaRPr lang="zh-CN" altLang="en-US" sz="6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ip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9215" y="921385"/>
            <a:ext cx="571723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600" dirty="0" smtClean="0">
                <a:sym typeface="+mn-ea"/>
              </a:rPr>
              <a:t>教学</a:t>
            </a:r>
            <a:r>
              <a:rPr lang="zh-CN" altLang="en-US" sz="3600" dirty="0">
                <a:sym typeface="+mn-ea"/>
              </a:rPr>
              <a:t>文章（数量、名称）</a:t>
            </a:r>
            <a:r>
              <a:rPr lang="zh-CN" altLang="en-US" sz="3600" dirty="0" smtClean="0">
                <a:sym typeface="+mn-ea"/>
              </a:rPr>
              <a:t>：</a:t>
            </a:r>
            <a:endParaRPr lang="zh-CN" altLang="en-US" sz="3600" dirty="0">
              <a:sym typeface="+mn-ea"/>
            </a:endParaRPr>
          </a:p>
        </p:txBody>
      </p:sp>
      <p:sp>
        <p:nvSpPr>
          <p:cNvPr id="6" name="文本框 6"/>
          <p:cNvSpPr txBox="1"/>
          <p:nvPr/>
        </p:nvSpPr>
        <p:spPr>
          <a:xfrm>
            <a:off x="5572132" y="1000112"/>
            <a:ext cx="2143140" cy="424731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zh-CN" altLang="en-US" sz="5400" dirty="0" smtClean="0">
                <a:solidFill>
                  <a:srgbClr val="FF0000"/>
                </a:solidFill>
              </a:rPr>
              <a:t>教学文章列表及图片</a:t>
            </a:r>
            <a:endParaRPr lang="zh-CN" altLang="en-US" sz="5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ip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9215" y="921385"/>
            <a:ext cx="671736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600" dirty="0" smtClean="0">
                <a:sym typeface="+mn-ea"/>
              </a:rPr>
              <a:t>规划</a:t>
            </a:r>
            <a:r>
              <a:rPr lang="zh-CN" altLang="en-US" sz="3600" dirty="0">
                <a:sym typeface="+mn-ea"/>
              </a:rPr>
              <a:t>教材编写（数量、名称）</a:t>
            </a:r>
            <a:r>
              <a:rPr lang="zh-CN" altLang="en-US" sz="3600" dirty="0" smtClean="0">
                <a:sym typeface="+mn-ea"/>
              </a:rPr>
              <a:t>：</a:t>
            </a:r>
            <a:endParaRPr lang="zh-CN" altLang="en-US" sz="3600" dirty="0"/>
          </a:p>
        </p:txBody>
      </p:sp>
      <p:sp>
        <p:nvSpPr>
          <p:cNvPr id="6" name="文本框 6"/>
          <p:cNvSpPr txBox="1"/>
          <p:nvPr/>
        </p:nvSpPr>
        <p:spPr>
          <a:xfrm>
            <a:off x="6215074" y="1357302"/>
            <a:ext cx="2143140" cy="230832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zh-CN" altLang="en-US" sz="4800" dirty="0" smtClean="0">
                <a:solidFill>
                  <a:srgbClr val="FF0000"/>
                </a:solidFill>
              </a:rPr>
              <a:t>规划教材列表及图片</a:t>
            </a:r>
            <a:endParaRPr lang="zh-CN" altLang="en-US" sz="4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0"/>
          </p:nvPr>
        </p:nvSpPr>
        <p:spPr>
          <a:xfrm>
            <a:off x="3428992" y="714360"/>
            <a:ext cx="3429024" cy="595317"/>
          </a:xfrm>
        </p:spPr>
        <p:txBody>
          <a:bodyPr/>
          <a:lstStyle/>
          <a:p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汇报内容</a:t>
            </a:r>
          </a:p>
        </p:txBody>
      </p:sp>
      <p:sp>
        <p:nvSpPr>
          <p:cNvPr id="7" name="矩形 6"/>
          <p:cNvSpPr/>
          <p:nvPr/>
        </p:nvSpPr>
        <p:spPr>
          <a:xfrm>
            <a:off x="1259633" y="1817385"/>
            <a:ext cx="6552727" cy="119888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sz="36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一、承担教学任务及教学提醒工作情况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0"/>
          </p:nvPr>
        </p:nvSpPr>
        <p:spPr>
          <a:xfrm>
            <a:off x="3428992" y="714360"/>
            <a:ext cx="3429024" cy="595317"/>
          </a:xfrm>
        </p:spPr>
        <p:txBody>
          <a:bodyPr/>
          <a:lstStyle/>
          <a:p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汇报内容</a:t>
            </a:r>
          </a:p>
        </p:txBody>
      </p:sp>
      <p:sp>
        <p:nvSpPr>
          <p:cNvPr id="7" name="矩形 6"/>
          <p:cNvSpPr/>
          <p:nvPr/>
        </p:nvSpPr>
        <p:spPr>
          <a:xfrm>
            <a:off x="1259633" y="1817385"/>
            <a:ext cx="6552727" cy="6451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sz="3600" b="1" cap="all" dirty="0" smtClean="0">
                <a:ln w="0"/>
                <a:gradFill flip="none">
                  <a:gsLst>
                    <a:gs pos="0">
                      <a:srgbClr val="4F81BD">
                        <a:tint val="75000"/>
                        <a:shade val="75000"/>
                        <a:satMod val="170000"/>
                      </a:srgbClr>
                    </a:gs>
                    <a:gs pos="49000">
                      <a:srgbClr val="4F81BD">
                        <a:tint val="88000"/>
                        <a:shade val="65000"/>
                        <a:satMod val="172000"/>
                      </a:srgbClr>
                    </a:gs>
                    <a:gs pos="50000">
                      <a:srgbClr val="4F81BD">
                        <a:shade val="65000"/>
                        <a:satMod val="130000"/>
                      </a:srgbClr>
                    </a:gs>
                    <a:gs pos="92000">
                      <a:srgbClr val="4F81BD">
                        <a:shade val="50000"/>
                        <a:satMod val="120000"/>
                      </a:srgbClr>
                    </a:gs>
                    <a:gs pos="100000">
                      <a:srgbClr val="4F81BD">
                        <a:shade val="48000"/>
                        <a:satMod val="120000"/>
                      </a:srgb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九、参与质量监控与检查情况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71472" y="928674"/>
            <a:ext cx="413766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4400" dirty="0">
                <a:sym typeface="+mn-ea"/>
              </a:rPr>
              <a:t>听课次数</a:t>
            </a:r>
            <a:r>
              <a:rPr lang="en-US" altLang="zh-CN" sz="4400" dirty="0">
                <a:sym typeface="+mn-ea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zh-CN" altLang="en-US" sz="4400" dirty="0">
                <a:sym typeface="+mn-ea"/>
              </a:rPr>
              <a:t>听课时间</a:t>
            </a:r>
            <a:r>
              <a:rPr lang="zh-CN" altLang="en-US" sz="4400" dirty="0" smtClean="0">
                <a:sym typeface="+mn-ea"/>
              </a:rPr>
              <a:t>：</a:t>
            </a:r>
            <a:endParaRPr lang="en-US" altLang="zh-CN" sz="4400" dirty="0">
              <a:sym typeface="+mn-ea"/>
            </a:endParaRPr>
          </a:p>
        </p:txBody>
      </p:sp>
      <p:sp>
        <p:nvSpPr>
          <p:cNvPr id="4" name="文本框 6"/>
          <p:cNvSpPr txBox="1"/>
          <p:nvPr/>
        </p:nvSpPr>
        <p:spPr>
          <a:xfrm>
            <a:off x="5572132" y="1214426"/>
            <a:ext cx="2143140" cy="212365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zh-CN" altLang="en-US" sz="6600" dirty="0" smtClean="0">
                <a:solidFill>
                  <a:srgbClr val="FF0000"/>
                </a:solidFill>
              </a:rPr>
              <a:t>听课图片</a:t>
            </a:r>
            <a:endParaRPr lang="zh-CN" altLang="en-US" sz="6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ip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0"/>
          </p:nvPr>
        </p:nvSpPr>
        <p:spPr>
          <a:xfrm>
            <a:off x="3428992" y="714360"/>
            <a:ext cx="3429024" cy="595317"/>
          </a:xfrm>
        </p:spPr>
        <p:txBody>
          <a:bodyPr/>
          <a:lstStyle/>
          <a:p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汇报内容</a:t>
            </a:r>
          </a:p>
        </p:txBody>
      </p:sp>
      <p:sp>
        <p:nvSpPr>
          <p:cNvPr id="7" name="矩形 6"/>
          <p:cNvSpPr/>
          <p:nvPr/>
        </p:nvSpPr>
        <p:spPr>
          <a:xfrm>
            <a:off x="1259633" y="1817385"/>
            <a:ext cx="6552727" cy="6451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sz="3600" b="1" cap="all" dirty="0" smtClean="0">
                <a:ln w="0"/>
                <a:gradFill flip="none">
                  <a:gsLst>
                    <a:gs pos="0">
                      <a:srgbClr val="4F81BD">
                        <a:tint val="75000"/>
                        <a:shade val="75000"/>
                        <a:satMod val="170000"/>
                      </a:srgbClr>
                    </a:gs>
                    <a:gs pos="49000">
                      <a:srgbClr val="4F81BD">
                        <a:tint val="88000"/>
                        <a:shade val="65000"/>
                        <a:satMod val="172000"/>
                      </a:srgbClr>
                    </a:gs>
                    <a:gs pos="50000">
                      <a:srgbClr val="4F81BD">
                        <a:shade val="65000"/>
                        <a:satMod val="130000"/>
                      </a:srgbClr>
                    </a:gs>
                    <a:gs pos="92000">
                      <a:srgbClr val="4F81BD">
                        <a:shade val="50000"/>
                        <a:satMod val="120000"/>
                      </a:srgbClr>
                    </a:gs>
                    <a:gs pos="100000">
                      <a:srgbClr val="4F81BD">
                        <a:shade val="48000"/>
                        <a:satMod val="120000"/>
                      </a:srgb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十、本教研室教学质量情况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2710" y="921385"/>
            <a:ext cx="505079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dirty="0">
                <a:sym typeface="+mn-ea"/>
              </a:rPr>
              <a:t>中期教学</a:t>
            </a:r>
            <a:r>
              <a:rPr lang="zh-CN" altLang="en-US" sz="4400" dirty="0" smtClean="0">
                <a:sym typeface="+mn-ea"/>
              </a:rPr>
              <a:t>检查得分及整改情况：</a:t>
            </a:r>
            <a:endParaRPr lang="zh-CN" altLang="en-US" sz="4400" dirty="0">
              <a:sym typeface="+mn-ea"/>
            </a:endParaRPr>
          </a:p>
          <a:p>
            <a:endParaRPr lang="zh-CN" altLang="en-US" sz="4400" dirty="0">
              <a:sym typeface="+mn-ea"/>
            </a:endParaRPr>
          </a:p>
          <a:p>
            <a:r>
              <a:rPr lang="zh-CN" altLang="en-US" sz="4400" dirty="0">
                <a:sym typeface="+mn-ea"/>
              </a:rPr>
              <a:t>是否有教学</a:t>
            </a:r>
            <a:r>
              <a:rPr lang="zh-CN" altLang="en-US" sz="4400" dirty="0" smtClean="0">
                <a:sym typeface="+mn-ea"/>
              </a:rPr>
              <a:t>事故</a:t>
            </a:r>
            <a:endParaRPr sz="4400" b="1" cap="all" dirty="0" smtClean="0">
              <a:ln w="0"/>
              <a:gradFill flip="none">
                <a:gsLst>
                  <a:gs pos="0">
                    <a:srgbClr val="4F81BD">
                      <a:tint val="75000"/>
                      <a:shade val="75000"/>
                      <a:satMod val="170000"/>
                    </a:srgbClr>
                  </a:gs>
                  <a:gs pos="49000">
                    <a:srgbClr val="4F81BD">
                      <a:tint val="88000"/>
                      <a:shade val="65000"/>
                      <a:satMod val="172000"/>
                    </a:srgbClr>
                  </a:gs>
                  <a:gs pos="50000">
                    <a:srgbClr val="4F81BD">
                      <a:shade val="65000"/>
                      <a:satMod val="130000"/>
                    </a:srgbClr>
                  </a:gs>
                  <a:gs pos="92000">
                    <a:srgbClr val="4F81BD">
                      <a:shade val="50000"/>
                      <a:satMod val="120000"/>
                    </a:srgbClr>
                  </a:gs>
                  <a:gs pos="100000">
                    <a:srgbClr val="4F81BD">
                      <a:shade val="48000"/>
                      <a:satMod val="120000"/>
                    </a:srgb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endParaRPr lang="zh-CN" altLang="en-US" sz="4400" dirty="0"/>
          </a:p>
        </p:txBody>
      </p:sp>
    </p:spTree>
  </p:cSld>
  <p:clrMapOvr>
    <a:masterClrMapping/>
  </p:clrMapOvr>
  <p:transition>
    <p:wip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0"/>
          </p:nvPr>
        </p:nvSpPr>
        <p:spPr>
          <a:xfrm>
            <a:off x="3428992" y="714360"/>
            <a:ext cx="3429024" cy="595317"/>
          </a:xfrm>
        </p:spPr>
        <p:txBody>
          <a:bodyPr/>
          <a:lstStyle/>
          <a:p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汇报内容</a:t>
            </a:r>
          </a:p>
        </p:txBody>
      </p:sp>
      <p:sp>
        <p:nvSpPr>
          <p:cNvPr id="7" name="矩形 6"/>
          <p:cNvSpPr/>
          <p:nvPr/>
        </p:nvSpPr>
        <p:spPr>
          <a:xfrm>
            <a:off x="1259633" y="1817385"/>
            <a:ext cx="6552727" cy="6451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sz="3600" b="1" cap="all" dirty="0" smtClean="0">
                <a:ln w="0"/>
                <a:gradFill flip="none">
                  <a:gsLst>
                    <a:gs pos="0">
                      <a:srgbClr val="4F81BD">
                        <a:tint val="75000"/>
                        <a:shade val="75000"/>
                        <a:satMod val="170000"/>
                      </a:srgbClr>
                    </a:gs>
                    <a:gs pos="49000">
                      <a:srgbClr val="4F81BD">
                        <a:tint val="88000"/>
                        <a:shade val="65000"/>
                        <a:satMod val="172000"/>
                      </a:srgbClr>
                    </a:gs>
                    <a:gs pos="50000">
                      <a:srgbClr val="4F81BD">
                        <a:shade val="65000"/>
                        <a:satMod val="130000"/>
                      </a:srgbClr>
                    </a:gs>
                    <a:gs pos="92000">
                      <a:srgbClr val="4F81BD">
                        <a:shade val="50000"/>
                        <a:satMod val="120000"/>
                      </a:srgbClr>
                    </a:gs>
                    <a:gs pos="100000">
                      <a:srgbClr val="4F81BD">
                        <a:shade val="48000"/>
                        <a:satMod val="120000"/>
                      </a:srgb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十一、</a:t>
            </a:r>
            <a:r>
              <a:rPr lang="zh-CN" sz="3600" b="1" cap="all" dirty="0" smtClean="0">
                <a:ln w="0"/>
                <a:gradFill flip="none">
                  <a:gsLst>
                    <a:gs pos="0">
                      <a:srgbClr val="4F81BD">
                        <a:tint val="75000"/>
                        <a:shade val="75000"/>
                        <a:satMod val="170000"/>
                      </a:srgbClr>
                    </a:gs>
                    <a:gs pos="49000">
                      <a:srgbClr val="4F81BD">
                        <a:tint val="88000"/>
                        <a:shade val="65000"/>
                        <a:satMod val="172000"/>
                      </a:srgbClr>
                    </a:gs>
                    <a:gs pos="50000">
                      <a:srgbClr val="4F81BD">
                        <a:shade val="65000"/>
                        <a:satMod val="130000"/>
                      </a:srgbClr>
                    </a:gs>
                    <a:gs pos="92000">
                      <a:srgbClr val="4F81BD">
                        <a:shade val="50000"/>
                        <a:satMod val="120000"/>
                      </a:srgbClr>
                    </a:gs>
                    <a:gs pos="100000">
                      <a:srgbClr val="4F81BD">
                        <a:shade val="48000"/>
                        <a:satMod val="120000"/>
                      </a:srgb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研究生</a:t>
            </a:r>
            <a:r>
              <a:rPr sz="3600" b="1" cap="all" dirty="0" smtClean="0">
                <a:ln w="0"/>
                <a:gradFill flip="none">
                  <a:gsLst>
                    <a:gs pos="0">
                      <a:srgbClr val="4F81BD">
                        <a:tint val="75000"/>
                        <a:shade val="75000"/>
                        <a:satMod val="170000"/>
                      </a:srgbClr>
                    </a:gs>
                    <a:gs pos="49000">
                      <a:srgbClr val="4F81BD">
                        <a:tint val="88000"/>
                        <a:shade val="65000"/>
                        <a:satMod val="172000"/>
                      </a:srgbClr>
                    </a:gs>
                    <a:gs pos="50000">
                      <a:srgbClr val="4F81BD">
                        <a:shade val="65000"/>
                        <a:satMod val="130000"/>
                      </a:srgbClr>
                    </a:gs>
                    <a:gs pos="92000">
                      <a:srgbClr val="4F81BD">
                        <a:shade val="50000"/>
                        <a:satMod val="120000"/>
                      </a:srgbClr>
                    </a:gs>
                    <a:gs pos="100000">
                      <a:srgbClr val="4F81BD">
                        <a:shade val="48000"/>
                        <a:satMod val="120000"/>
                      </a:srgb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教学工作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9215" y="921385"/>
            <a:ext cx="4137660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/>
              <a:t>研究生相关工作：</a:t>
            </a:r>
          </a:p>
        </p:txBody>
      </p:sp>
      <p:sp>
        <p:nvSpPr>
          <p:cNvPr id="4" name="文本框 6"/>
          <p:cNvSpPr txBox="1"/>
          <p:nvPr/>
        </p:nvSpPr>
        <p:spPr>
          <a:xfrm>
            <a:off x="5572132" y="1214426"/>
            <a:ext cx="2143140" cy="212365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zh-CN" altLang="en-US" sz="6600" dirty="0" smtClean="0">
                <a:solidFill>
                  <a:srgbClr val="FF0000"/>
                </a:solidFill>
              </a:rPr>
              <a:t>相关图片</a:t>
            </a:r>
            <a:endParaRPr lang="zh-CN" altLang="en-US" sz="6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ip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0"/>
          </p:nvPr>
        </p:nvSpPr>
        <p:spPr>
          <a:xfrm>
            <a:off x="3428992" y="714360"/>
            <a:ext cx="3429024" cy="595317"/>
          </a:xfrm>
        </p:spPr>
        <p:txBody>
          <a:bodyPr/>
          <a:lstStyle/>
          <a:p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汇报内容</a:t>
            </a:r>
          </a:p>
        </p:txBody>
      </p:sp>
      <p:sp>
        <p:nvSpPr>
          <p:cNvPr id="7" name="矩形 6"/>
          <p:cNvSpPr/>
          <p:nvPr/>
        </p:nvSpPr>
        <p:spPr>
          <a:xfrm>
            <a:off x="1259633" y="1817385"/>
            <a:ext cx="6552727" cy="6451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sz="3600" b="1" cap="all" dirty="0" smtClean="0">
                <a:ln w="0"/>
                <a:gradFill flip="none">
                  <a:gsLst>
                    <a:gs pos="0">
                      <a:srgbClr val="4F81BD">
                        <a:tint val="75000"/>
                        <a:shade val="75000"/>
                        <a:satMod val="170000"/>
                      </a:srgbClr>
                    </a:gs>
                    <a:gs pos="49000">
                      <a:srgbClr val="4F81BD">
                        <a:tint val="88000"/>
                        <a:shade val="65000"/>
                        <a:satMod val="172000"/>
                      </a:srgbClr>
                    </a:gs>
                    <a:gs pos="50000">
                      <a:srgbClr val="4F81BD">
                        <a:shade val="65000"/>
                        <a:satMod val="130000"/>
                      </a:srgbClr>
                    </a:gs>
                    <a:gs pos="92000">
                      <a:srgbClr val="4F81BD">
                        <a:shade val="50000"/>
                        <a:satMod val="120000"/>
                      </a:srgbClr>
                    </a:gs>
                    <a:gs pos="100000">
                      <a:srgbClr val="4F81BD">
                        <a:shade val="48000"/>
                        <a:satMod val="120000"/>
                      </a:srgb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十</a:t>
            </a:r>
            <a:r>
              <a:rPr lang="zh-CN" sz="3600" b="1" cap="all" dirty="0" smtClean="0">
                <a:ln w="0"/>
                <a:gradFill flip="none">
                  <a:gsLst>
                    <a:gs pos="0">
                      <a:srgbClr val="4F81BD">
                        <a:tint val="75000"/>
                        <a:shade val="75000"/>
                        <a:satMod val="170000"/>
                      </a:srgbClr>
                    </a:gs>
                    <a:gs pos="49000">
                      <a:srgbClr val="4F81BD">
                        <a:tint val="88000"/>
                        <a:shade val="65000"/>
                        <a:satMod val="172000"/>
                      </a:srgbClr>
                    </a:gs>
                    <a:gs pos="50000">
                      <a:srgbClr val="4F81BD">
                        <a:shade val="65000"/>
                        <a:satMod val="130000"/>
                      </a:srgbClr>
                    </a:gs>
                    <a:gs pos="92000">
                      <a:srgbClr val="4F81BD">
                        <a:shade val="50000"/>
                        <a:satMod val="120000"/>
                      </a:srgbClr>
                    </a:gs>
                    <a:gs pos="100000">
                      <a:srgbClr val="4F81BD">
                        <a:shade val="48000"/>
                        <a:satMod val="120000"/>
                      </a:srgb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二</a:t>
            </a:r>
            <a:r>
              <a:rPr sz="3600" b="1" cap="all" dirty="0" smtClean="0">
                <a:ln w="0"/>
                <a:gradFill flip="none">
                  <a:gsLst>
                    <a:gs pos="0">
                      <a:srgbClr val="4F81BD">
                        <a:tint val="75000"/>
                        <a:shade val="75000"/>
                        <a:satMod val="170000"/>
                      </a:srgbClr>
                    </a:gs>
                    <a:gs pos="49000">
                      <a:srgbClr val="4F81BD">
                        <a:tint val="88000"/>
                        <a:shade val="65000"/>
                        <a:satMod val="172000"/>
                      </a:srgbClr>
                    </a:gs>
                    <a:gs pos="50000">
                      <a:srgbClr val="4F81BD">
                        <a:shade val="65000"/>
                        <a:satMod val="130000"/>
                      </a:srgbClr>
                    </a:gs>
                    <a:gs pos="92000">
                      <a:srgbClr val="4F81BD">
                        <a:shade val="50000"/>
                        <a:satMod val="120000"/>
                      </a:srgbClr>
                    </a:gs>
                    <a:gs pos="100000">
                      <a:srgbClr val="4F81BD">
                        <a:shade val="48000"/>
                        <a:satMod val="120000"/>
                      </a:srgb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、其它教学工作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9215" y="921385"/>
            <a:ext cx="4137660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/>
              <a:t>教研室特色工作：</a:t>
            </a:r>
          </a:p>
        </p:txBody>
      </p:sp>
      <p:sp>
        <p:nvSpPr>
          <p:cNvPr id="4" name="文本框 6"/>
          <p:cNvSpPr txBox="1"/>
          <p:nvPr/>
        </p:nvSpPr>
        <p:spPr>
          <a:xfrm>
            <a:off x="5572132" y="1214426"/>
            <a:ext cx="2143140" cy="212365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zh-CN" altLang="en-US" sz="6600" dirty="0" smtClean="0">
                <a:solidFill>
                  <a:srgbClr val="FF0000"/>
                </a:solidFill>
              </a:rPr>
              <a:t>相关图片</a:t>
            </a:r>
            <a:endParaRPr lang="zh-CN" altLang="en-US" sz="6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ip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文本框 26"/>
          <p:cNvSpPr txBox="1"/>
          <p:nvPr/>
        </p:nvSpPr>
        <p:spPr>
          <a:xfrm>
            <a:off x="2817337" y="1630214"/>
            <a:ext cx="4655365" cy="1734004"/>
          </a:xfrm>
          <a:prstGeom prst="rect">
            <a:avLst/>
          </a:prstGeom>
          <a:noFill/>
        </p:spPr>
        <p:txBody>
          <a:bodyPr wrap="square" lIns="71314" tIns="35657" rIns="71314" bIns="35657" rtlCol="0">
            <a:spAutoFit/>
          </a:bodyPr>
          <a:lstStyle/>
          <a:p>
            <a:pPr algn="ctr"/>
            <a:r>
              <a:rPr lang="zh-CN" altLang="en-US" sz="10800" dirty="0" smtClean="0">
                <a:solidFill>
                  <a:srgbClr val="0A6BA7"/>
                </a:solidFill>
                <a:latin typeface="时尚中黑简体" panose="01010104010101010101" pitchFamily="2" charset="-122"/>
                <a:ea typeface="时尚中黑简体" panose="01010104010101010101" pitchFamily="2" charset="-122"/>
              </a:rPr>
              <a:t>谢谢！</a:t>
            </a:r>
            <a:endParaRPr lang="zh-CN" altLang="en-US" sz="10800" dirty="0">
              <a:solidFill>
                <a:srgbClr val="0A6BA7"/>
              </a:solidFill>
              <a:latin typeface="时尚中黑简体" panose="01010104010101010101" pitchFamily="2" charset="-122"/>
              <a:ea typeface="时尚中黑简体" panose="0101010401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3</a:t>
            </a:fld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285720" y="1214426"/>
            <a:ext cx="42862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 smtClean="0"/>
              <a:t>全年承担</a:t>
            </a:r>
            <a:r>
              <a:rPr lang="en-US" altLang="zh-CN" sz="3600" dirty="0" smtClean="0"/>
              <a:t>xx</a:t>
            </a:r>
            <a:r>
              <a:rPr lang="zh-CN" altLang="en-US" sz="3600" dirty="0" smtClean="0"/>
              <a:t>学时，包含</a:t>
            </a:r>
            <a:r>
              <a:rPr lang="en-US" altLang="zh-CN" sz="3600" dirty="0" smtClean="0"/>
              <a:t>xx</a:t>
            </a:r>
            <a:r>
              <a:rPr lang="zh-CN" altLang="en-US" sz="3600" dirty="0" smtClean="0"/>
              <a:t>班，</a:t>
            </a:r>
            <a:r>
              <a:rPr lang="en-US" altLang="zh-CN" sz="3600" dirty="0" smtClean="0"/>
              <a:t> xx</a:t>
            </a:r>
            <a:r>
              <a:rPr lang="zh-CN" altLang="en-US" sz="3600" dirty="0" smtClean="0"/>
              <a:t>门课程。</a:t>
            </a:r>
            <a:endParaRPr lang="zh-CN" altLang="en-US" sz="3600" dirty="0"/>
          </a:p>
        </p:txBody>
      </p:sp>
      <p:sp>
        <p:nvSpPr>
          <p:cNvPr id="6" name="文本框 5"/>
          <p:cNvSpPr txBox="1"/>
          <p:nvPr/>
        </p:nvSpPr>
        <p:spPr>
          <a:xfrm>
            <a:off x="357158" y="3000376"/>
            <a:ext cx="360807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/>
              <a:t>提醒开展情况：</a:t>
            </a:r>
          </a:p>
          <a:p>
            <a:endParaRPr lang="zh-CN" altLang="en-US" sz="4400" dirty="0"/>
          </a:p>
        </p:txBody>
      </p:sp>
      <p:sp>
        <p:nvSpPr>
          <p:cNvPr id="7" name="文本框 6"/>
          <p:cNvSpPr txBox="1"/>
          <p:nvPr/>
        </p:nvSpPr>
        <p:spPr>
          <a:xfrm>
            <a:off x="5572132" y="1214426"/>
            <a:ext cx="2143140" cy="32147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zh-CN" altLang="en-US" sz="6600" dirty="0">
                <a:solidFill>
                  <a:srgbClr val="FF0000"/>
                </a:solidFill>
                <a:sym typeface="+mn-ea"/>
              </a:rPr>
              <a:t>教 学 提 醒 图 片</a:t>
            </a:r>
            <a:endParaRPr lang="zh-CN" altLang="en-US" sz="6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0"/>
          </p:nvPr>
        </p:nvSpPr>
        <p:spPr>
          <a:xfrm>
            <a:off x="3428992" y="714360"/>
            <a:ext cx="3429024" cy="595317"/>
          </a:xfrm>
        </p:spPr>
        <p:txBody>
          <a:bodyPr/>
          <a:lstStyle/>
          <a:p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汇报内容</a:t>
            </a:r>
          </a:p>
        </p:txBody>
      </p:sp>
      <p:sp>
        <p:nvSpPr>
          <p:cNvPr id="7" name="矩形 6"/>
          <p:cNvSpPr/>
          <p:nvPr/>
        </p:nvSpPr>
        <p:spPr>
          <a:xfrm>
            <a:off x="1295193" y="1809765"/>
            <a:ext cx="6552727" cy="6451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sz="36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二、定期召开例会情况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9214" y="921385"/>
            <a:ext cx="46456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 smtClean="0"/>
              <a:t>教研室例会召开情况</a:t>
            </a:r>
            <a:r>
              <a:rPr lang="zh-CN" altLang="en-US" sz="3600" dirty="0"/>
              <a:t>：</a:t>
            </a:r>
          </a:p>
        </p:txBody>
      </p:sp>
      <p:sp>
        <p:nvSpPr>
          <p:cNvPr id="4" name="文本框 6"/>
          <p:cNvSpPr txBox="1"/>
          <p:nvPr/>
        </p:nvSpPr>
        <p:spPr>
          <a:xfrm>
            <a:off x="5572132" y="1214426"/>
            <a:ext cx="2143140" cy="31393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zh-CN" altLang="en-US" sz="6600" dirty="0" smtClean="0">
                <a:solidFill>
                  <a:srgbClr val="FF0000"/>
                </a:solidFill>
                <a:sym typeface="+mn-ea"/>
              </a:rPr>
              <a:t>例会召开 </a:t>
            </a:r>
            <a:r>
              <a:rPr lang="zh-CN" altLang="en-US" sz="6600" dirty="0">
                <a:solidFill>
                  <a:srgbClr val="FF0000"/>
                </a:solidFill>
                <a:sym typeface="+mn-ea"/>
              </a:rPr>
              <a:t>图 片</a:t>
            </a:r>
            <a:endParaRPr lang="zh-CN" altLang="en-US" sz="6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0"/>
          </p:nvPr>
        </p:nvSpPr>
        <p:spPr>
          <a:xfrm>
            <a:off x="3428992" y="714360"/>
            <a:ext cx="3429024" cy="595317"/>
          </a:xfrm>
        </p:spPr>
        <p:txBody>
          <a:bodyPr/>
          <a:lstStyle/>
          <a:p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汇报内容</a:t>
            </a:r>
          </a:p>
        </p:txBody>
      </p:sp>
      <p:sp>
        <p:nvSpPr>
          <p:cNvPr id="7" name="矩形 6"/>
          <p:cNvSpPr/>
          <p:nvPr/>
        </p:nvSpPr>
        <p:spPr>
          <a:xfrm>
            <a:off x="1259633" y="1817385"/>
            <a:ext cx="6552727" cy="6451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三、开展教学活动情况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24814" y="1002030"/>
            <a:ext cx="421862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50000"/>
              </a:lnSpc>
              <a:buClrTx/>
              <a:buSzTx/>
              <a:buFontTx/>
            </a:pPr>
            <a:r>
              <a:rPr lang="zh-CN" altLang="en-US" sz="3600" dirty="0">
                <a:sym typeface="+mn-ea"/>
              </a:rPr>
              <a:t>PBL教学：</a:t>
            </a:r>
          </a:p>
          <a:p>
            <a:pPr algn="l">
              <a:lnSpc>
                <a:spcPct val="150000"/>
              </a:lnSpc>
              <a:buClrTx/>
              <a:buSzTx/>
              <a:buFontTx/>
            </a:pPr>
            <a:r>
              <a:rPr lang="zh-CN" altLang="en-US" sz="3600" dirty="0">
                <a:sym typeface="+mn-ea"/>
              </a:rPr>
              <a:t>整合课程教学：MBBS教学情况</a:t>
            </a:r>
            <a:r>
              <a:rPr lang="zh-CN" altLang="en-US" sz="3600" dirty="0" smtClean="0">
                <a:sym typeface="+mn-ea"/>
              </a:rPr>
              <a:t>：</a:t>
            </a:r>
            <a:endParaRPr lang="en-US" altLang="zh-CN" sz="3600" dirty="0" smtClean="0">
              <a:sym typeface="+mn-ea"/>
            </a:endParaRPr>
          </a:p>
          <a:p>
            <a:pPr algn="l">
              <a:lnSpc>
                <a:spcPct val="150000"/>
              </a:lnSpc>
              <a:buClrTx/>
              <a:buSzTx/>
              <a:buFontTx/>
            </a:pPr>
            <a:r>
              <a:rPr lang="zh-CN" altLang="en-US" sz="3600" dirty="0" smtClean="0">
                <a:sym typeface="+mn-ea"/>
              </a:rPr>
              <a:t>等</a:t>
            </a:r>
            <a:endParaRPr lang="zh-CN" altLang="en-US" sz="3600" dirty="0"/>
          </a:p>
        </p:txBody>
      </p:sp>
      <p:sp>
        <p:nvSpPr>
          <p:cNvPr id="4" name="文本框 6"/>
          <p:cNvSpPr txBox="1"/>
          <p:nvPr/>
        </p:nvSpPr>
        <p:spPr>
          <a:xfrm>
            <a:off x="5572132" y="1214426"/>
            <a:ext cx="2143140" cy="31393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zh-CN" altLang="en-US" sz="6600" dirty="0" smtClean="0">
                <a:solidFill>
                  <a:srgbClr val="FF0000"/>
                </a:solidFill>
                <a:sym typeface="+mn-ea"/>
              </a:rPr>
              <a:t>活动开展 </a:t>
            </a:r>
            <a:r>
              <a:rPr lang="zh-CN" altLang="en-US" sz="6600" dirty="0">
                <a:solidFill>
                  <a:srgbClr val="FF0000"/>
                </a:solidFill>
                <a:sym typeface="+mn-ea"/>
              </a:rPr>
              <a:t>图 片</a:t>
            </a:r>
            <a:endParaRPr lang="zh-CN" altLang="en-US" sz="6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0"/>
          </p:nvPr>
        </p:nvSpPr>
        <p:spPr>
          <a:xfrm>
            <a:off x="3428992" y="714360"/>
            <a:ext cx="3429024" cy="595317"/>
          </a:xfrm>
        </p:spPr>
        <p:txBody>
          <a:bodyPr/>
          <a:lstStyle/>
          <a:p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汇报内容</a:t>
            </a:r>
          </a:p>
        </p:txBody>
      </p:sp>
      <p:sp>
        <p:nvSpPr>
          <p:cNvPr id="7" name="矩形 6"/>
          <p:cNvSpPr/>
          <p:nvPr/>
        </p:nvSpPr>
        <p:spPr>
          <a:xfrm>
            <a:off x="1259633" y="1817385"/>
            <a:ext cx="6552727" cy="119888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sz="3600" b="1" cap="all" dirty="0" smtClean="0">
                <a:ln w="0"/>
                <a:gradFill flip="none">
                  <a:gsLst>
                    <a:gs pos="0">
                      <a:srgbClr val="4F81BD">
                        <a:tint val="75000"/>
                        <a:shade val="75000"/>
                        <a:satMod val="170000"/>
                      </a:srgbClr>
                    </a:gs>
                    <a:gs pos="49000">
                      <a:srgbClr val="4F81BD">
                        <a:tint val="88000"/>
                        <a:shade val="65000"/>
                        <a:satMod val="172000"/>
                      </a:srgbClr>
                    </a:gs>
                    <a:gs pos="50000">
                      <a:srgbClr val="4F81BD">
                        <a:shade val="65000"/>
                        <a:satMod val="130000"/>
                      </a:srgbClr>
                    </a:gs>
                    <a:gs pos="92000">
                      <a:srgbClr val="4F81BD">
                        <a:shade val="50000"/>
                        <a:satMod val="120000"/>
                      </a:srgbClr>
                    </a:gs>
                    <a:gs pos="100000">
                      <a:srgbClr val="4F81BD">
                        <a:shade val="48000"/>
                        <a:satMod val="120000"/>
                      </a:srgb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四、教师集体备课、新教师试讲情况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07010" y="921385"/>
            <a:ext cx="408114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/>
              <a:t>教师集体备课情况：</a:t>
            </a:r>
          </a:p>
          <a:p>
            <a:endParaRPr lang="zh-CN" altLang="en-US" sz="3600" dirty="0"/>
          </a:p>
          <a:p>
            <a:r>
              <a:rPr lang="zh-CN" altLang="en-US" sz="3600" dirty="0"/>
              <a:t>新教师试讲</a:t>
            </a:r>
            <a:r>
              <a:rPr lang="zh-CN" altLang="en-US" sz="3600" dirty="0" smtClean="0"/>
              <a:t>情况（如有）： </a:t>
            </a:r>
            <a:endParaRPr lang="zh-CN" altLang="en-US" sz="3600" dirty="0"/>
          </a:p>
        </p:txBody>
      </p:sp>
      <p:sp>
        <p:nvSpPr>
          <p:cNvPr id="4" name="文本框 6"/>
          <p:cNvSpPr txBox="1"/>
          <p:nvPr/>
        </p:nvSpPr>
        <p:spPr>
          <a:xfrm>
            <a:off x="5572132" y="1214426"/>
            <a:ext cx="2143140" cy="31393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zh-CN" altLang="en-US" sz="6600" dirty="0" smtClean="0">
                <a:solidFill>
                  <a:srgbClr val="FF0000"/>
                </a:solidFill>
                <a:sym typeface="+mn-ea"/>
              </a:rPr>
              <a:t>备课 试讲 </a:t>
            </a:r>
            <a:r>
              <a:rPr lang="zh-CN" altLang="en-US" sz="6600" dirty="0">
                <a:solidFill>
                  <a:srgbClr val="FF0000"/>
                </a:solidFill>
                <a:sym typeface="+mn-ea"/>
              </a:rPr>
              <a:t>图 片</a:t>
            </a:r>
            <a:endParaRPr lang="zh-CN" altLang="en-US" sz="6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ip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NzNmMGFlZmUxMTE4YjMzMGQzNmQxNDY2MDQ5ODYwYjkifQ==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257</Words>
  <Application>Microsoft Office PowerPoint</Application>
  <PresentationFormat>全屏显示(16:10)</PresentationFormat>
  <Paragraphs>70</Paragraphs>
  <Slides>28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28</vt:i4>
      </vt:variant>
    </vt:vector>
  </HeadingPairs>
  <TitlesOfParts>
    <vt:vector size="29" baseType="lpstr">
      <vt:lpstr>Office 主题</vt:lpstr>
      <vt:lpstr>XX教研室2023年工作汇报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gyb1</cp:lastModifiedBy>
  <cp:revision>146</cp:revision>
  <dcterms:created xsi:type="dcterms:W3CDTF">2019-12-04T03:06:00Z</dcterms:created>
  <dcterms:modified xsi:type="dcterms:W3CDTF">2024-01-10T04:02:03Z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2052-12.1.0.16120</vt:lpwstr>
  </property>
  <property fmtid="{D5CDD505-2E9C-101B-9397-08002B2CF9AE}" pid="3" name="ICV">
    <vt:lpwstr>AEFA99AA25434716BE552ECD76F9CA11_12</vt:lpwstr>
  </property>
</Properties>
</file>