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17" r:id="rId2"/>
    <p:sldId id="1698" r:id="rId3"/>
    <p:sldId id="1716" r:id="rId4"/>
    <p:sldId id="1699" r:id="rId5"/>
    <p:sldId id="1696" r:id="rId6"/>
    <p:sldId id="1678" r:id="rId7"/>
    <p:sldId id="1679" r:id="rId8"/>
    <p:sldId id="1680" r:id="rId9"/>
    <p:sldId id="1681" r:id="rId10"/>
    <p:sldId id="1682" r:id="rId11"/>
    <p:sldId id="1711" r:id="rId12"/>
    <p:sldId id="1683" r:id="rId13"/>
    <p:sldId id="1684" r:id="rId14"/>
    <p:sldId id="1685" r:id="rId15"/>
    <p:sldId id="1553" r:id="rId16"/>
  </p:sldIdLst>
  <p:sldSz cx="9144000" cy="5143500" type="screen16x9"/>
  <p:notesSz cx="9144000" cy="6858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0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幸全" initials="幸全" lastIdx="1" clrIdx="0"/>
  <p:cmAuthor id="8" name="姜伟光" initials="姜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6E"/>
    <a:srgbClr val="046874"/>
    <a:srgbClr val="0A8598"/>
    <a:srgbClr val="FF3300"/>
    <a:srgbClr val="F1A00F"/>
    <a:srgbClr val="364AE2"/>
    <a:srgbClr val="4CE937"/>
    <a:srgbClr val="4DDA46"/>
    <a:srgbClr val="C3A03D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9" autoAdjust="0"/>
    <p:restoredTop sz="86765" autoAdjust="0"/>
  </p:normalViewPr>
  <p:slideViewPr>
    <p:cSldViewPr>
      <p:cViewPr varScale="1">
        <p:scale>
          <a:sx n="100" d="100"/>
          <a:sy n="100" d="100"/>
        </p:scale>
        <p:origin x="1013" y="77"/>
      </p:cViewPr>
      <p:guideLst>
        <p:guide orient="horz" pos="1620"/>
        <p:guide pos="30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1920" y="6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668F7C0-2274-4315-80C6-5C719550789E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DC0E8B-AF68-4187-9F91-1912B3D7F57A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859ED1F-ED81-429A-B37B-83E7F9B38D94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4B6EFB-5732-40CD-B583-F68ABB9DE870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813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2274-3C27-4BCF-BEDD-439253099254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CE35-2180-4EE3-9233-65A954AAE8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16678-9F08-47B5-99C5-76BF5527E9C0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61A9C-D4A7-41FA-83EA-939D26E45C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09C2-4F4E-498E-B16E-9C2E9DEA710D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C0E81-1932-4C8B-AF08-068E8C0C167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755650" y="625475"/>
            <a:ext cx="78486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 userDrawn="1"/>
        </p:nvGrpSpPr>
        <p:grpSpPr bwMode="auto">
          <a:xfrm>
            <a:off x="323850" y="293688"/>
            <a:ext cx="390525" cy="204787"/>
            <a:chOff x="0" y="0"/>
            <a:chExt cx="1041399" cy="549275"/>
          </a:xfrm>
        </p:grpSpPr>
        <p:sp>
          <p:nvSpPr>
            <p:cNvPr id="5" name="Freeform 16"/>
            <p:cNvSpPr/>
            <p:nvPr/>
          </p:nvSpPr>
          <p:spPr bwMode="auto">
            <a:xfrm>
              <a:off x="0" y="0"/>
              <a:ext cx="364066" cy="549275"/>
            </a:xfrm>
            <a:custGeom>
              <a:avLst/>
              <a:gdLst>
                <a:gd name="T0" fmla="*/ 2147483646 w 400"/>
                <a:gd name="T1" fmla="*/ 2147483646 h 608"/>
                <a:gd name="T2" fmla="*/ 2147483646 w 400"/>
                <a:gd name="T3" fmla="*/ 0 h 608"/>
                <a:gd name="T4" fmla="*/ 2147483646 w 400"/>
                <a:gd name="T5" fmla="*/ 2147483646 h 608"/>
                <a:gd name="T6" fmla="*/ 2147483646 w 400"/>
                <a:gd name="T7" fmla="*/ 2147483646 h 608"/>
                <a:gd name="T8" fmla="*/ 0 w 400"/>
                <a:gd name="T9" fmla="*/ 2147483646 h 608"/>
                <a:gd name="T10" fmla="*/ 2147483646 w 400"/>
                <a:gd name="T11" fmla="*/ 2147483646 h 608"/>
                <a:gd name="T12" fmla="*/ 2147483646 w 400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6" name="Freeform 17"/>
            <p:cNvSpPr/>
            <p:nvPr/>
          </p:nvSpPr>
          <p:spPr bwMode="auto">
            <a:xfrm>
              <a:off x="338666" y="0"/>
              <a:ext cx="359834" cy="549275"/>
            </a:xfrm>
            <a:custGeom>
              <a:avLst/>
              <a:gdLst>
                <a:gd name="T0" fmla="*/ 2147483646 w 399"/>
                <a:gd name="T1" fmla="*/ 2147483646 h 608"/>
                <a:gd name="T2" fmla="*/ 2147483646 w 399"/>
                <a:gd name="T3" fmla="*/ 0 h 608"/>
                <a:gd name="T4" fmla="*/ 2147483646 w 399"/>
                <a:gd name="T5" fmla="*/ 2147483646 h 608"/>
                <a:gd name="T6" fmla="*/ 2147483646 w 399"/>
                <a:gd name="T7" fmla="*/ 2147483646 h 608"/>
                <a:gd name="T8" fmla="*/ 0 w 399"/>
                <a:gd name="T9" fmla="*/ 2147483646 h 608"/>
                <a:gd name="T10" fmla="*/ 2147483646 w 399"/>
                <a:gd name="T11" fmla="*/ 2147483646 h 608"/>
                <a:gd name="T12" fmla="*/ 2147483646 w 399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sp>
          <p:nvSpPr>
            <p:cNvPr id="7" name="Freeform 18"/>
            <p:cNvSpPr/>
            <p:nvPr/>
          </p:nvSpPr>
          <p:spPr bwMode="auto">
            <a:xfrm>
              <a:off x="681567" y="0"/>
              <a:ext cx="359832" cy="549275"/>
            </a:xfrm>
            <a:custGeom>
              <a:avLst/>
              <a:gdLst>
                <a:gd name="T0" fmla="*/ 2147483646 w 399"/>
                <a:gd name="T1" fmla="*/ 2147483646 h 608"/>
                <a:gd name="T2" fmla="*/ 2147483646 w 399"/>
                <a:gd name="T3" fmla="*/ 0 h 608"/>
                <a:gd name="T4" fmla="*/ 2147483646 w 399"/>
                <a:gd name="T5" fmla="*/ 2147483646 h 608"/>
                <a:gd name="T6" fmla="*/ 2147483646 w 399"/>
                <a:gd name="T7" fmla="*/ 2147483646 h 608"/>
                <a:gd name="T8" fmla="*/ 0 w 399"/>
                <a:gd name="T9" fmla="*/ 2147483646 h 608"/>
                <a:gd name="T10" fmla="*/ 2147483646 w 399"/>
                <a:gd name="T11" fmla="*/ 2147483646 h 608"/>
                <a:gd name="T12" fmla="*/ 2147483646 w 399"/>
                <a:gd name="T13" fmla="*/ 2147483646 h 60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79600"/>
            </a:solidFill>
            <a:ln w="9525">
              <a:noFill/>
              <a:round/>
            </a:ln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</p:grp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342" y="4399724"/>
            <a:ext cx="2883658" cy="74377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9219F-268F-4627-97BC-9B32C53B17A9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07BF0-C298-4630-B715-9F5D403429E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57A0C-5100-4CB5-90B7-499CB5EF684D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97939-EF26-4750-87F1-42D12A8BDBD3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A137-639E-41BD-B664-4462DC6FEF26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6C85E-41B4-4E48-84C7-A96B15DE295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4E127-29B5-416A-8F2C-32E32F555214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568E6-A0A4-49DF-A43E-58609168F9B5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926A3-074A-4924-B393-329C0F4DD295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4FE45-988C-4A4D-B369-12FE0BF867D6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4DE64-EFB3-4A4D-BE5D-237E9BCCC3A1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2E97-3D8A-45F1-8D0A-7BAB61FE556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92096-FD7C-4ED4-8ED0-0D49668223FD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83648-67E2-4EF3-8372-EC76ABBD72E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DFDD52B-4598-4223-B78F-08C85AE32BE7}" type="datetimeFigureOut">
              <a:rPr lang="zh-CN" altLang="en-US"/>
              <a:t>2025/9/28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AA756AA-7362-4BC0-97AE-517F5EAD8613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490980"/>
            <a:ext cx="9144000" cy="1583690"/>
          </a:xfrm>
          <a:prstGeom prst="rect">
            <a:avLst/>
          </a:prstGeom>
          <a:solidFill>
            <a:srgbClr val="0A8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73" name="Rectangle 3"/>
          <p:cNvSpPr txBox="1">
            <a:spLocks noChangeArrowheads="1"/>
          </p:cNvSpPr>
          <p:nvPr/>
        </p:nvSpPr>
        <p:spPr bwMode="auto">
          <a:xfrm>
            <a:off x="251520" y="1419622"/>
            <a:ext cx="8568952" cy="16827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临床医学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“5+3”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一体化专业本科阶段临床导师</a:t>
            </a:r>
            <a:endParaRPr lang="en-US" altLang="zh-CN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年度考核述职汇报</a:t>
            </a:r>
            <a:endParaRPr lang="zh-CN" altLang="en-US" sz="2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Picture 2" descr="正文用-1 拷贝"/>
          <p:cNvPicPr>
            <a:picLocks noChangeAspect="1" noChangeArrowheads="1"/>
          </p:cNvPicPr>
          <p:nvPr/>
        </p:nvPicPr>
        <p:blipFill rotWithShape="1">
          <a:blip r:embed="rId3" cstate="print"/>
          <a:srcRect l="3938" t="1011" r="33850" b="88115"/>
          <a:stretch>
            <a:fillRect/>
          </a:stretch>
        </p:blipFill>
        <p:spPr bwMode="auto">
          <a:xfrm>
            <a:off x="35560" y="27940"/>
            <a:ext cx="5688330" cy="70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3" descr="头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025" y="-26670"/>
            <a:ext cx="2252345" cy="10153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8" name="Text Box 4"/>
          <p:cNvSpPr txBox="1"/>
          <p:nvPr/>
        </p:nvSpPr>
        <p:spPr>
          <a:xfrm>
            <a:off x="6811645" y="227965"/>
            <a:ext cx="1655763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400" b="1" dirty="0">
                <a:solidFill>
                  <a:srgbClr val="800000"/>
                </a:solidFill>
                <a:ea typeface="华文中宋" panose="02010600040101010101" pitchFamily="2" charset="-122"/>
              </a:rPr>
              <a:t>逊志时敏</a:t>
            </a:r>
          </a:p>
        </p:txBody>
      </p:sp>
      <p:sp>
        <p:nvSpPr>
          <p:cNvPr id="3077" name="Text Box 4"/>
          <p:cNvSpPr txBox="1"/>
          <p:nvPr/>
        </p:nvSpPr>
        <p:spPr>
          <a:xfrm>
            <a:off x="7559675" y="549275"/>
            <a:ext cx="158432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zh-CN" altLang="en-US" sz="1400" b="1" dirty="0">
                <a:solidFill>
                  <a:srgbClr val="800000"/>
                </a:solidFill>
                <a:ea typeface="华文中宋" panose="02010600040101010101" pitchFamily="2" charset="-122"/>
              </a:rPr>
              <a:t>弘德善医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11560" y="3202559"/>
            <a:ext cx="7164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科室：                      </a:t>
            </a:r>
            <a:r>
              <a:rPr lang="zh-CN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导师姓名（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联系方式）</a:t>
            </a:r>
            <a:r>
              <a:rPr lang="zh-CN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CN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学生年级、姓名：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38724" y="4649029"/>
            <a:ext cx="12795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2025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年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10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仿宋_GB2312" panose="02010609030101010101" charset="-122"/>
                <a:ea typeface="仿宋_GB2312" panose="02010609030101010101" charset="-122"/>
                <a:cs typeface="仿宋_GB2312" panose="02010609030101010101" charset="-122"/>
              </a:rPr>
              <a:t>月</a:t>
            </a:r>
            <a:endParaRPr lang="zh-CN" altLang="en-US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仿宋_GB2312" panose="02010609030101010101" charset="-122"/>
              <a:ea typeface="仿宋_GB2312" panose="02010609030101010101" charset="-122"/>
              <a:cs typeface="仿宋_GB2312" panose="0201060903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六、创新能力培养</a:t>
            </a:r>
          </a:p>
        </p:txBody>
      </p:sp>
      <p:sp>
        <p:nvSpPr>
          <p:cNvPr id="13" name="矩形 12"/>
          <p:cNvSpPr/>
          <p:nvPr/>
        </p:nvSpPr>
        <p:spPr>
          <a:xfrm>
            <a:off x="3387725" y="4187190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六、创新能力培养</a:t>
            </a:r>
          </a:p>
        </p:txBody>
      </p:sp>
      <p:sp>
        <p:nvSpPr>
          <p:cNvPr id="13" name="矩形 12"/>
          <p:cNvSpPr/>
          <p:nvPr/>
        </p:nvSpPr>
        <p:spPr>
          <a:xfrm>
            <a:off x="3387725" y="4187190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88060" y="311150"/>
            <a:ext cx="5151755" cy="561340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just">
              <a:lnSpc>
                <a:spcPts val="3500"/>
              </a:lnSpc>
            </a:pP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七、学术论文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病历书写、门诊带教、        教学查房指导</a:t>
            </a: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806450" y="1471930"/>
            <a:ext cx="74072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+mn-ea"/>
              </a:rPr>
              <a:t>（安排学生跟随上门诊、查房、病案讨论、见习等临床活动，每月至少安排1次，加强对学生临床基本知识与技能的训练，培养学生的临床思维及解决临床问题的基本能力）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八、定期对学生考核评价</a:t>
            </a: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574675" y="1110615"/>
            <a:ext cx="832802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  <a:cs typeface="+mn-ea"/>
              </a:rPr>
              <a:t>（聘期内，指导每位学生至少完成1篇病案分析报告。报告正文文字复制比（不含自引部分）＜30%）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九、加分项目</a:t>
            </a: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1" descr="C:\Documents and Settings\Administrator\桌面\幻灯片背景\幻灯-2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86"/>
          <a:stretch>
            <a:fillRect/>
          </a:stretch>
        </p:blipFill>
        <p:spPr bwMode="auto">
          <a:xfrm>
            <a:off x="0" y="660400"/>
            <a:ext cx="9145905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正文用-1 拷贝"/>
          <p:cNvPicPr>
            <a:picLocks noChangeAspect="1" noChangeArrowheads="1"/>
          </p:cNvPicPr>
          <p:nvPr/>
        </p:nvPicPr>
        <p:blipFill rotWithShape="1">
          <a:blip r:embed="rId3" cstate="print"/>
          <a:srcRect l="3938" t="1011" r="33850" b="88115"/>
          <a:stretch>
            <a:fillRect/>
          </a:stretch>
        </p:blipFill>
        <p:spPr bwMode="auto">
          <a:xfrm>
            <a:off x="0" y="-43815"/>
            <a:ext cx="5688330" cy="70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2246312" y="930082"/>
            <a:ext cx="4653280" cy="1568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汇报完毕，请批评指正！</a:t>
            </a:r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endParaRPr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谢 谢！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 txBox="1"/>
          <p:nvPr/>
        </p:nvSpPr>
        <p:spPr>
          <a:xfrm>
            <a:off x="1090295" y="191135"/>
            <a:ext cx="3451860" cy="379095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考核指标内涵及等级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20" y="594995"/>
            <a:ext cx="7955280" cy="45440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111511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所带学生基本情况</a:t>
            </a:r>
          </a:p>
        </p:txBody>
      </p:sp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899591" y="191423"/>
            <a:ext cx="4968443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汇报目录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zh-CN" altLang="en-US" sz="2400" b="1" dirty="0">
              <a:solidFill>
                <a:srgbClr val="00656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78230" y="683260"/>
            <a:ext cx="756158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一、师德师风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二、基础工作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三、谈心谈话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四、学业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职业生涯规划指导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五、科研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临床思维训练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六、创新能力培养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七、学术论文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病历书写、门诊带教、教学查房指导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八、定期对学生考核评价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九、加分项目</a:t>
            </a:r>
          </a:p>
        </p:txBody>
      </p:sp>
      <p:sp>
        <p:nvSpPr>
          <p:cNvPr id="13" name="矩形 12"/>
          <p:cNvSpPr/>
          <p:nvPr/>
        </p:nvSpPr>
        <p:spPr>
          <a:xfrm>
            <a:off x="5868035" y="4274185"/>
            <a:ext cx="317563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一、师德师风</a:t>
            </a:r>
          </a:p>
        </p:txBody>
      </p:sp>
      <p:sp>
        <p:nvSpPr>
          <p:cNvPr id="13" name="矩形 12"/>
          <p:cNvSpPr/>
          <p:nvPr/>
        </p:nvSpPr>
        <p:spPr>
          <a:xfrm>
            <a:off x="3427095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二、基础工作</a:t>
            </a: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三、谈心谈话</a:t>
            </a:r>
          </a:p>
        </p:txBody>
      </p:sp>
      <p:sp>
        <p:nvSpPr>
          <p:cNvPr id="2" name="矩形 1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四、学业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职业生涯规划指导</a:t>
            </a:r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692" y="8699"/>
            <a:ext cx="2883658" cy="743776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971600" y="191423"/>
            <a:ext cx="4032250" cy="379412"/>
          </a:xfrm>
          <a:prstGeom prst="rect">
            <a:avLst/>
          </a:prstGeom>
        </p:spPr>
        <p:txBody>
          <a:bodyPr lIns="0" rIns="0"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五、科研</a:t>
            </a:r>
            <a:r>
              <a:rPr lang="en-US" altLang="zh-CN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>
                <a:solidFill>
                  <a:srgbClr val="00656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临床思维训练</a:t>
            </a:r>
          </a:p>
        </p:txBody>
      </p:sp>
      <p:sp>
        <p:nvSpPr>
          <p:cNvPr id="2" name="矩形 1"/>
          <p:cNvSpPr/>
          <p:nvPr/>
        </p:nvSpPr>
        <p:spPr>
          <a:xfrm>
            <a:off x="3562350" y="4401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435350" y="4274185"/>
            <a:ext cx="5616575" cy="8642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861695" y="1086485"/>
            <a:ext cx="73672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  <a:ea typeface="+mn-ea"/>
              </a:rPr>
              <a:t>（指导学生阅读专业经典著作、英文文献，参与指导老师的课题及学术文章发表，进行临床科研工作的基本素质训练，使学生初步掌握临床医学科学研究的基本方法）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306</Words>
  <Application>Microsoft Office PowerPoint</Application>
  <PresentationFormat>全屏显示(16:9)</PresentationFormat>
  <Paragraphs>35</Paragraphs>
  <Slides>15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Open Sans Light</vt:lpstr>
      <vt:lpstr>仿宋_GB2312</vt:lpstr>
      <vt:lpstr>华文中宋</vt:lpstr>
      <vt:lpstr>宋体</vt:lpstr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熊猫办公PPT</dc:title>
  <dc:creator>熊猫办公</dc:creator>
  <cp:keywords>www.tukuppt.com</cp:keywords>
  <cp:lastModifiedBy>admin</cp:lastModifiedBy>
  <cp:revision>675</cp:revision>
  <dcterms:created xsi:type="dcterms:W3CDTF">2015-12-11T17:46:00Z</dcterms:created>
  <dcterms:modified xsi:type="dcterms:W3CDTF">2025-09-28T02:43:05Z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2052-11.8.2.8053</vt:lpwstr>
  </property>
  <property fmtid="{D5CDD505-2E9C-101B-9397-08002B2CF9AE}" pid="3" name="ICV">
    <vt:lpwstr>2AA3E24A2CEB483991F97A636C1835F3</vt:lpwstr>
  </property>
</Properties>
</file>