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4" r:id="rId3"/>
    <p:sldId id="260" r:id="rId4"/>
    <p:sldId id="262" r:id="rId5"/>
    <p:sldId id="267" r:id="rId6"/>
    <p:sldId id="266" r:id="rId7"/>
    <p:sldId id="268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ADBFD5"/>
    <a:srgbClr val="CAD0D8"/>
    <a:srgbClr val="D3D4D8"/>
    <a:srgbClr val="E4E5EA"/>
    <a:srgbClr val="E9EDF0"/>
    <a:srgbClr val="462F5B"/>
    <a:srgbClr val="928599"/>
    <a:srgbClr val="8D8FB6"/>
    <a:srgbClr val="2C1D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-4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commentAuthors" Target="commentAuthors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5"/>
          <p:cNvSpPr>
            <a:spLocks noGrp="1"/>
          </p:cNvSpPr>
          <p:nvPr/>
        </p:nvSpPr>
        <p:spPr>
          <a:xfrm>
            <a:off x="294640" y="160655"/>
            <a:ext cx="5297170" cy="31826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445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超声检查流程</a:t>
            </a:r>
            <a:endParaRPr lang="zh-CN" altLang="en-US" sz="4445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+mn-ea"/>
            </a:endParaRPr>
          </a:p>
          <a:p>
            <a:endParaRPr lang="zh-CN" altLang="en-US" sz="2200">
              <a:ln/>
              <a:solidFill>
                <a:schemeClr val="accent4"/>
              </a:solidFill>
              <a:effectLst>
                <a:outerShdw dist="38100" dir="2700000" algn="bl" rotWithShape="0">
                  <a:schemeClr val="accent5"/>
                </a:outerShdw>
              </a:effectLst>
              <a:sym typeface="+mn-ea"/>
            </a:endParaRPr>
          </a:p>
          <a:p>
            <a:r>
              <a:rPr lang="zh-CN" altLang="en-US" sz="2665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sym typeface="+mn-ea"/>
              </a:rPr>
              <a:t>1、登记候诊</a:t>
            </a:r>
            <a:br>
              <a:rPr lang="zh-CN" altLang="en-US" sz="2665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</a:br>
            <a:r>
              <a:rPr lang="zh-CN" altLang="en-US" sz="2665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sym typeface="+mn-ea"/>
              </a:rPr>
              <a:t>2、检查前准备</a:t>
            </a:r>
            <a:br>
              <a:rPr lang="zh-CN" altLang="en-US" sz="2665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</a:br>
            <a:r>
              <a:rPr lang="zh-CN" altLang="en-US" sz="2665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sym typeface="+mn-ea"/>
              </a:rPr>
              <a:t>3、检查</a:t>
            </a:r>
            <a:br>
              <a:rPr lang="zh-CN" altLang="en-US" sz="2665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</a:br>
            <a:r>
              <a:rPr lang="zh-CN" altLang="en-US" sz="2665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sym typeface="+mn-ea"/>
              </a:rPr>
              <a:t>4、检后</a:t>
            </a:r>
            <a:br>
              <a:rPr lang="zh-CN" altLang="en-US" sz="2665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</a:br>
            <a:r>
              <a:rPr lang="zh-CN" altLang="en-US" sz="2665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sym typeface="+mn-ea"/>
              </a:rPr>
              <a:t>5、领取结果</a:t>
            </a:r>
            <a:endParaRPr lang="zh-CN" altLang="en-US" sz="2665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sym typeface="+mn-ea"/>
            </a:endParaRPr>
          </a:p>
        </p:txBody>
      </p:sp>
      <p:sp>
        <p:nvSpPr>
          <p:cNvPr id="21" name="矩形 20" descr="7b0a2020202022776f7264617274223a20227b5c2269645c223a32303332383634332c5c227469645c223a31333437397d220a7d0a"/>
          <p:cNvSpPr/>
          <p:nvPr/>
        </p:nvSpPr>
        <p:spPr>
          <a:xfrm>
            <a:off x="8656320" y="160655"/>
            <a:ext cx="3621405" cy="11550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汉仪铸字招牌黑简" charset="0"/>
                <a:ea typeface="微软雅黑" panose="020B0503020204020204" charset="-122"/>
                <a:cs typeface="汉仪铸字招牌黑简" charset="0"/>
                <a:sym typeface="+mn-ea"/>
              </a:rPr>
              <a:t>超声医学科</a:t>
            </a:r>
            <a:endParaRPr lang="zh-CN" altLang="en-US" sz="360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汉仪铸字招牌黑简" charset="0"/>
              <a:ea typeface="微软雅黑" panose="020B0503020204020204" charset="-122"/>
              <a:cs typeface="汉仪铸字招牌黑简" charset="0"/>
            </a:endParaRPr>
          </a:p>
          <a:p>
            <a:pPr algn="ctr"/>
            <a:r>
              <a:rPr lang="en-US" altLang="zh-CN" sz="360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汉仪铸字招牌黑简" charset="0"/>
                <a:ea typeface="微软雅黑" panose="020B0503020204020204" charset="-122"/>
                <a:cs typeface="汉仪铸字招牌黑简" charset="0"/>
                <a:sym typeface="+mn-ea"/>
              </a:rPr>
              <a:t>Ultrasonography</a:t>
            </a:r>
            <a:endParaRPr lang="en-US" altLang="zh-CN" sz="360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汉仪铸字招牌黑简" charset="0"/>
              <a:ea typeface="微软雅黑" panose="020B0503020204020204" charset="-122"/>
              <a:cs typeface="汉仪铸字招牌黑简" charset="0"/>
              <a:sym typeface="+mn-ea"/>
            </a:endParaRPr>
          </a:p>
        </p:txBody>
      </p:sp>
      <p:pic>
        <p:nvPicPr>
          <p:cNvPr id="2" name="图片 1" descr="超声检查图"/>
          <p:cNvPicPr>
            <a:picLocks noChangeAspect="1"/>
          </p:cNvPicPr>
          <p:nvPr/>
        </p:nvPicPr>
        <p:blipFill>
          <a:blip r:embed="rId2">
            <a:clrChange>
              <a:clrFrom>
                <a:srgbClr val="FEFEFE">
                  <a:alpha val="100000"/>
                </a:srgbClr>
              </a:clrFrom>
              <a:clrTo>
                <a:srgbClr val="FEFEFE">
                  <a:alpha val="100000"/>
                  <a:alpha val="0"/>
                </a:srgbClr>
              </a:clrTo>
            </a:clrChange>
          </a:blip>
          <a:srcRect l="13798" r="11483" b="9696"/>
          <a:stretch>
            <a:fillRect/>
          </a:stretch>
        </p:blipFill>
        <p:spPr>
          <a:xfrm>
            <a:off x="10219055" y="1196975"/>
            <a:ext cx="2058670" cy="186499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732530" y="1355090"/>
            <a:ext cx="6800215" cy="768985"/>
          </a:xfrm>
        </p:spPr>
        <p:txBody>
          <a:bodyPr>
            <a:normAutofit/>
          </a:bodyPr>
          <a:lstStyle/>
          <a:p>
            <a:r>
              <a:rPr lang="en-US" altLang="zh-CN" b="1">
                <a:solidFill>
                  <a:srgbClr val="2C1D86"/>
                </a:solidFill>
                <a:latin typeface="+mj-ea"/>
                <a:cs typeface="+mj-ea"/>
                <a:sym typeface="+mn-ea"/>
              </a:rPr>
              <a:t>1</a:t>
            </a:r>
            <a:r>
              <a:rPr lang="zh-CN" altLang="en-US" b="1">
                <a:solidFill>
                  <a:srgbClr val="2C1D86"/>
                </a:solidFill>
                <a:latin typeface="+mj-ea"/>
                <a:cs typeface="+mj-ea"/>
                <a:sym typeface="+mn-ea"/>
              </a:rPr>
              <a:t>、登记候诊</a:t>
            </a:r>
            <a:endParaRPr lang="zh-CN" altLang="en-US" b="1">
              <a:solidFill>
                <a:srgbClr val="2C1D86"/>
              </a:solidFill>
              <a:latin typeface="+mj-ea"/>
              <a:cs typeface="+mj-ea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416300" y="2273300"/>
            <a:ext cx="7979194" cy="3512185"/>
          </a:xfrm>
        </p:spPr>
        <p:txBody>
          <a:bodyPr>
            <a:normAutofit lnSpcReduction="10000"/>
          </a:bodyPr>
          <a:lstStyle/>
          <a:p>
            <a:r>
              <a:rPr lang="zh-CN" altLang="en-US" sz="2500" dirty="0">
                <a:solidFill>
                  <a:srgbClr val="462F5B"/>
                </a:solidFill>
              </a:rPr>
              <a:t>持超声检查申请单及就诊卡</a:t>
            </a:r>
            <a:endParaRPr lang="zh-CN" altLang="en-US" sz="2500" dirty="0">
              <a:solidFill>
                <a:srgbClr val="462F5B"/>
              </a:solidFill>
            </a:endParaRPr>
          </a:p>
          <a:p>
            <a:endParaRPr lang="zh-CN" altLang="en-US" sz="2500" dirty="0">
              <a:solidFill>
                <a:srgbClr val="462F5B"/>
              </a:solidFill>
            </a:endParaRPr>
          </a:p>
          <a:p>
            <a:r>
              <a:rPr lang="zh-CN" altLang="en-US" sz="2500" dirty="0" smtClean="0">
                <a:solidFill>
                  <a:srgbClr val="462F5B"/>
                </a:solidFill>
              </a:rPr>
              <a:t>超声</a:t>
            </a:r>
            <a:r>
              <a:rPr lang="zh-CN" altLang="en-US" sz="2500" dirty="0">
                <a:solidFill>
                  <a:srgbClr val="462F5B"/>
                </a:solidFill>
              </a:rPr>
              <a:t>科</a:t>
            </a:r>
            <a:r>
              <a:rPr lang="zh-CN" altLang="en-US" sz="2500" dirty="0" smtClean="0">
                <a:solidFill>
                  <a:srgbClr val="462F5B"/>
                </a:solidFill>
              </a:rPr>
              <a:t>前台</a:t>
            </a:r>
            <a:r>
              <a:rPr lang="zh-CN" altLang="en-US" sz="2500" dirty="0" smtClean="0">
                <a:solidFill>
                  <a:srgbClr val="462F5B"/>
                </a:solidFill>
              </a:rPr>
              <a:t>或线上平台预约</a:t>
            </a:r>
            <a:endParaRPr lang="zh-CN" altLang="en-US" sz="2500" dirty="0">
              <a:solidFill>
                <a:srgbClr val="462F5B"/>
              </a:solidFill>
            </a:endParaRPr>
          </a:p>
          <a:p>
            <a:endParaRPr lang="zh-CN" altLang="en-US" sz="2500" dirty="0">
              <a:solidFill>
                <a:srgbClr val="462F5B"/>
              </a:solidFill>
            </a:endParaRPr>
          </a:p>
          <a:p>
            <a:r>
              <a:rPr lang="zh-CN" altLang="en-US" sz="2500" dirty="0" smtClean="0">
                <a:solidFill>
                  <a:srgbClr val="462F5B"/>
                </a:solidFill>
              </a:rPr>
              <a:t>完成登记</a:t>
            </a:r>
            <a:r>
              <a:rPr lang="en-US" altLang="zh-CN" sz="2500" dirty="0">
                <a:solidFill>
                  <a:srgbClr val="462F5B"/>
                </a:solidFill>
              </a:rPr>
              <a:t>/</a:t>
            </a:r>
            <a:r>
              <a:rPr lang="zh-CN" altLang="en-US" sz="2500" dirty="0">
                <a:solidFill>
                  <a:srgbClr val="462F5B"/>
                </a:solidFill>
              </a:rPr>
              <a:t>分配检查室（取号）</a:t>
            </a:r>
            <a:endParaRPr lang="zh-CN" altLang="en-US" sz="2500" dirty="0">
              <a:solidFill>
                <a:srgbClr val="462F5B"/>
              </a:solidFill>
            </a:endParaRPr>
          </a:p>
          <a:p>
            <a:endParaRPr lang="zh-CN" altLang="en-US" sz="2500" dirty="0">
              <a:solidFill>
                <a:srgbClr val="462F5B"/>
              </a:solidFill>
            </a:endParaRPr>
          </a:p>
          <a:p>
            <a:r>
              <a:rPr lang="zh-CN" altLang="en-US" sz="2500" dirty="0" smtClean="0">
                <a:solidFill>
                  <a:srgbClr val="462F5B"/>
                </a:solidFill>
              </a:rPr>
              <a:t>按照预约时间</a:t>
            </a:r>
            <a:r>
              <a:rPr lang="zh-CN" altLang="en-US" sz="2500" dirty="0" smtClean="0">
                <a:solidFill>
                  <a:srgbClr val="462F5B"/>
                </a:solidFill>
              </a:rPr>
              <a:t>在</a:t>
            </a:r>
            <a:r>
              <a:rPr lang="zh-CN" altLang="en-US" sz="2500" dirty="0">
                <a:solidFill>
                  <a:srgbClr val="462F5B"/>
                </a:solidFill>
              </a:rPr>
              <a:t>检查室外</a:t>
            </a:r>
            <a:r>
              <a:rPr lang="zh-CN" altLang="en-US" sz="2500" dirty="0" smtClean="0">
                <a:solidFill>
                  <a:srgbClr val="462F5B"/>
                </a:solidFill>
              </a:rPr>
              <a:t>等候（请提前报道候诊）</a:t>
            </a:r>
            <a:endParaRPr lang="zh-CN" altLang="en-US" sz="2500" dirty="0">
              <a:solidFill>
                <a:srgbClr val="462F5B"/>
              </a:solidFill>
            </a:endParaRPr>
          </a:p>
          <a:p>
            <a:pPr marL="0" indent="0">
              <a:buNone/>
            </a:pPr>
            <a:r>
              <a:rPr lang="en-US" altLang="zh-CN" sz="2500" dirty="0">
                <a:solidFill>
                  <a:srgbClr val="462F5B"/>
                </a:solidFill>
              </a:rPr>
              <a:t>   </a:t>
            </a:r>
            <a:r>
              <a:rPr lang="zh-CN" altLang="en-US" sz="2500" dirty="0">
                <a:solidFill>
                  <a:srgbClr val="462F5B"/>
                </a:solidFill>
              </a:rPr>
              <a:t>等待广播或显示屏提示进入检查室</a:t>
            </a:r>
            <a:endParaRPr lang="zh-CN" altLang="en-US" sz="2500" dirty="0">
              <a:solidFill>
                <a:srgbClr val="462F5B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7155" y="377825"/>
            <a:ext cx="4208780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>
                <a:solidFill>
                  <a:schemeClr val="accent1"/>
                </a:solidFill>
                <a:latin typeface="汉仪细圆简" panose="02010600000101010101" charset="-128"/>
                <a:ea typeface="汉仪细圆简" panose="02010600000101010101" charset="-128"/>
                <a:sym typeface="汉仪细圆简" panose="02010600000101010101" charset="-128"/>
              </a:rPr>
              <a:t>超声检查流程</a:t>
            </a:r>
            <a:endParaRPr lang="zh-CN" altLang="en-US" sz="4500">
              <a:solidFill>
                <a:schemeClr val="accent1"/>
              </a:solidFill>
              <a:latin typeface="汉仪细圆简" panose="02010600000101010101" charset="-128"/>
              <a:ea typeface="汉仪细圆简" panose="02010600000101010101" charset="-128"/>
              <a:sym typeface="汉仪细圆简" panose="02010600000101010101" charset="-128"/>
            </a:endParaRPr>
          </a:p>
        </p:txBody>
      </p:sp>
      <p:pic>
        <p:nvPicPr>
          <p:cNvPr id="5" name="图片 4" descr="院徽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26755" y="0"/>
            <a:ext cx="814705" cy="798830"/>
          </a:xfrm>
          <a:prstGeom prst="rect">
            <a:avLst/>
          </a:prstGeom>
        </p:spPr>
      </p:pic>
      <p:grpSp>
        <p:nvGrpSpPr>
          <p:cNvPr id="30" name="组合 29"/>
          <p:cNvGrpSpPr/>
          <p:nvPr/>
        </p:nvGrpSpPr>
        <p:grpSpPr>
          <a:xfrm>
            <a:off x="610870" y="1392555"/>
            <a:ext cx="1704975" cy="4491355"/>
            <a:chOff x="2124" y="2235"/>
            <a:chExt cx="2685" cy="7073"/>
          </a:xfrm>
        </p:grpSpPr>
        <p:grpSp>
          <p:nvGrpSpPr>
            <p:cNvPr id="22" name="组合 21"/>
            <p:cNvGrpSpPr/>
            <p:nvPr/>
          </p:nvGrpSpPr>
          <p:grpSpPr>
            <a:xfrm>
              <a:off x="3364" y="2235"/>
              <a:ext cx="764" cy="7073"/>
              <a:chOff x="1883" y="2207"/>
              <a:chExt cx="764" cy="7073"/>
            </a:xfrm>
          </p:grpSpPr>
          <p:sp>
            <p:nvSpPr>
              <p:cNvPr id="14" name="等腰三角形 13"/>
              <p:cNvSpPr/>
              <p:nvPr/>
            </p:nvSpPr>
            <p:spPr>
              <a:xfrm rot="10800000">
                <a:off x="1883" y="8890"/>
                <a:ext cx="764" cy="390"/>
              </a:xfrm>
              <a:prstGeom prst="triangl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9" name="直接箭头连接符 18"/>
              <p:cNvCxnSpPr/>
              <p:nvPr/>
            </p:nvCxnSpPr>
            <p:spPr>
              <a:xfrm>
                <a:off x="2274" y="2207"/>
                <a:ext cx="0" cy="6978"/>
              </a:xfrm>
              <a:prstGeom prst="straightConnector1">
                <a:avLst/>
              </a:prstGeom>
              <a:ln w="28575" cmpd="sng">
                <a:solidFill>
                  <a:schemeClr val="accent1">
                    <a:shade val="50000"/>
                  </a:schemeClr>
                </a:solidFill>
                <a:prstDash val="sys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1" name="组合 20"/>
              <p:cNvGrpSpPr/>
              <p:nvPr/>
            </p:nvGrpSpPr>
            <p:grpSpPr>
              <a:xfrm>
                <a:off x="2146" y="2969"/>
                <a:ext cx="237" cy="4966"/>
                <a:chOff x="2146" y="2969"/>
                <a:chExt cx="237" cy="4966"/>
              </a:xfrm>
            </p:grpSpPr>
            <p:sp>
              <p:nvSpPr>
                <p:cNvPr id="11" name="椭圆 10"/>
                <p:cNvSpPr/>
                <p:nvPr/>
              </p:nvSpPr>
              <p:spPr>
                <a:xfrm>
                  <a:off x="2147" y="5419"/>
                  <a:ext cx="237" cy="27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2" name="椭圆 11"/>
                <p:cNvSpPr/>
                <p:nvPr/>
              </p:nvSpPr>
              <p:spPr>
                <a:xfrm>
                  <a:off x="2147" y="6542"/>
                  <a:ext cx="237" cy="27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3" name="椭圆 12"/>
                <p:cNvSpPr/>
                <p:nvPr/>
              </p:nvSpPr>
              <p:spPr>
                <a:xfrm>
                  <a:off x="2147" y="7665"/>
                  <a:ext cx="237" cy="27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6" name="椭圆 15"/>
                <p:cNvSpPr/>
                <p:nvPr/>
              </p:nvSpPr>
              <p:spPr>
                <a:xfrm>
                  <a:off x="2147" y="4194"/>
                  <a:ext cx="237" cy="27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20" name="椭圆 19"/>
                <p:cNvSpPr/>
                <p:nvPr/>
              </p:nvSpPr>
              <p:spPr>
                <a:xfrm>
                  <a:off x="2146" y="2969"/>
                  <a:ext cx="237" cy="27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  <p:sp>
          <p:nvSpPr>
            <p:cNvPr id="26" name="文本框 25"/>
            <p:cNvSpPr txBox="1"/>
            <p:nvPr/>
          </p:nvSpPr>
          <p:spPr>
            <a:xfrm>
              <a:off x="2124" y="6416"/>
              <a:ext cx="1240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>
                  <a:solidFill>
                    <a:schemeClr val="accent1"/>
                  </a:solidFill>
                </a:rPr>
                <a:t>检后</a:t>
              </a:r>
              <a:endParaRPr lang="zh-CN" altLang="en-US" b="1">
                <a:solidFill>
                  <a:schemeClr val="accent1"/>
                </a:solidFill>
              </a:endParaRPr>
            </a:p>
          </p:txBody>
        </p:sp>
        <p:sp>
          <p:nvSpPr>
            <p:cNvPr id="28" name="椭圆 27"/>
            <p:cNvSpPr/>
            <p:nvPr/>
          </p:nvSpPr>
          <p:spPr>
            <a:xfrm>
              <a:off x="4127" y="2798"/>
              <a:ext cx="682" cy="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600" b="1">
                  <a:solidFill>
                    <a:schemeClr val="tx1"/>
                  </a:solidFill>
                </a:rPr>
                <a:t>1</a:t>
              </a:r>
              <a:endParaRPr lang="en-US" altLang="zh-CN" sz="2600" b="1">
                <a:solidFill>
                  <a:schemeClr val="tx1"/>
                </a:solidFill>
              </a:endParaRPr>
            </a:p>
          </p:txBody>
        </p:sp>
        <p:cxnSp>
          <p:nvCxnSpPr>
            <p:cNvPr id="29" name="直接连接符 28"/>
            <p:cNvCxnSpPr>
              <a:stCxn id="20" idx="6"/>
              <a:endCxn id="28" idx="2"/>
            </p:cNvCxnSpPr>
            <p:nvPr/>
          </p:nvCxnSpPr>
          <p:spPr>
            <a:xfrm>
              <a:off x="3864" y="3133"/>
              <a:ext cx="263" cy="0"/>
            </a:xfrm>
            <a:prstGeom prst="line">
              <a:avLst/>
            </a:prstGeom>
            <a:ln w="698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文本框 9"/>
            <p:cNvSpPr txBox="1"/>
            <p:nvPr/>
          </p:nvSpPr>
          <p:spPr>
            <a:xfrm>
              <a:off x="2124" y="5292"/>
              <a:ext cx="1240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>
                  <a:solidFill>
                    <a:schemeClr val="accent1"/>
                  </a:solidFill>
                </a:rPr>
                <a:t>检查</a:t>
              </a:r>
              <a:endParaRPr lang="zh-CN" altLang="en-US" b="1">
                <a:solidFill>
                  <a:schemeClr val="accent1"/>
                </a:solidFill>
              </a:endParaRPr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2124" y="7320"/>
              <a:ext cx="1240" cy="1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>
                  <a:solidFill>
                    <a:schemeClr val="accent1"/>
                  </a:solidFill>
                </a:rPr>
                <a:t>领取报告</a:t>
              </a:r>
              <a:endParaRPr lang="zh-CN" altLang="en-US" b="1">
                <a:solidFill>
                  <a:schemeClr val="accent1"/>
                </a:solidFill>
              </a:endParaRP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2143" y="2606"/>
              <a:ext cx="1240" cy="1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>
                  <a:solidFill>
                    <a:schemeClr val="accent1"/>
                  </a:solidFill>
                </a:rPr>
                <a:t>登记</a:t>
              </a:r>
              <a:endParaRPr lang="zh-CN" altLang="en-US" b="1">
                <a:solidFill>
                  <a:schemeClr val="accent1"/>
                </a:solidFill>
              </a:endParaRPr>
            </a:p>
            <a:p>
              <a:r>
                <a:rPr lang="zh-CN" altLang="en-US" b="1">
                  <a:solidFill>
                    <a:schemeClr val="accent1"/>
                  </a:solidFill>
                </a:rPr>
                <a:t>候诊</a:t>
              </a:r>
              <a:endParaRPr lang="zh-CN" altLang="en-US" b="1">
                <a:solidFill>
                  <a:schemeClr val="accent1"/>
                </a:solidFill>
              </a:endParaRP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2143" y="3831"/>
              <a:ext cx="1240" cy="1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>
                  <a:solidFill>
                    <a:schemeClr val="accent1"/>
                  </a:solidFill>
                </a:rPr>
                <a:t>检前准备</a:t>
              </a:r>
              <a:endParaRPr lang="zh-CN" altLang="en-US" b="1">
                <a:solidFill>
                  <a:schemeClr val="accent1"/>
                </a:solidFill>
              </a:endParaRPr>
            </a:p>
          </p:txBody>
        </p:sp>
      </p:grpSp>
      <p:sp>
        <p:nvSpPr>
          <p:cNvPr id="31" name="矩形 30"/>
          <p:cNvSpPr/>
          <p:nvPr/>
        </p:nvSpPr>
        <p:spPr>
          <a:xfrm>
            <a:off x="9141460" y="5080"/>
            <a:ext cx="3049905" cy="7988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  <a:sym typeface="+mn-ea"/>
              </a:rPr>
              <a:t>安徽医科大学第一附属医院</a:t>
            </a:r>
            <a:endParaRPr lang="zh-CN" altLang="en-US">
              <a:solidFill>
                <a:schemeClr val="tx1"/>
              </a:solidFill>
            </a:endParaRPr>
          </a:p>
          <a:p>
            <a:pPr algn="ctr"/>
            <a:r>
              <a:rPr lang="en-US" altLang="zh-CN">
                <a:solidFill>
                  <a:schemeClr val="tx1"/>
                </a:solidFill>
                <a:sym typeface="+mn-ea"/>
              </a:rPr>
              <a:t>--------</a:t>
            </a:r>
            <a:r>
              <a:rPr lang="zh-CN" altLang="en-US">
                <a:solidFill>
                  <a:schemeClr val="tx1"/>
                </a:solidFill>
                <a:sym typeface="+mn-ea"/>
              </a:rPr>
              <a:t>超声科</a:t>
            </a:r>
            <a:r>
              <a:rPr lang="en-US" altLang="zh-CN">
                <a:solidFill>
                  <a:schemeClr val="tx1"/>
                </a:solidFill>
                <a:sym typeface="+mn-ea"/>
              </a:rPr>
              <a:t>-------</a:t>
            </a:r>
            <a:endParaRPr lang="en-US" altLang="zh-CN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149090" y="1134110"/>
            <a:ext cx="6800215" cy="768985"/>
          </a:xfrm>
        </p:spPr>
        <p:txBody>
          <a:bodyPr>
            <a:normAutofit/>
          </a:bodyPr>
          <a:lstStyle/>
          <a:p>
            <a:r>
              <a:rPr lang="en-US" altLang="zh-CN" b="1">
                <a:solidFill>
                  <a:srgbClr val="2C1D86"/>
                </a:solidFill>
                <a:latin typeface="+mj-ea"/>
                <a:cs typeface="+mj-ea"/>
                <a:sym typeface="+mn-ea"/>
              </a:rPr>
              <a:t>2</a:t>
            </a:r>
            <a:r>
              <a:rPr lang="zh-CN" altLang="en-US" b="1">
                <a:solidFill>
                  <a:srgbClr val="2C1D86"/>
                </a:solidFill>
                <a:latin typeface="+mj-ea"/>
                <a:cs typeface="+mj-ea"/>
                <a:sym typeface="+mn-ea"/>
              </a:rPr>
              <a:t>、检前准备</a:t>
            </a:r>
            <a:endParaRPr lang="en-US" altLang="zh-CN" b="1">
              <a:solidFill>
                <a:srgbClr val="2C1D86"/>
              </a:solidFill>
              <a:latin typeface="+mj-ea"/>
              <a:cs typeface="+mj-ea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0790" y="1965325"/>
            <a:ext cx="9680575" cy="434022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zh-CN" altLang="en-US" sz="2500" dirty="0">
                <a:solidFill>
                  <a:srgbClr val="462F5B"/>
                </a:solidFill>
              </a:rPr>
              <a:t>肝胆胰脾、腹腔、门脾静脉</a:t>
            </a:r>
            <a:r>
              <a:rPr lang="zh-CN" altLang="en-US" sz="2500" dirty="0" smtClean="0">
                <a:solidFill>
                  <a:srgbClr val="462F5B"/>
                </a:solidFill>
              </a:rPr>
              <a:t>等腹部超声检查需</a:t>
            </a:r>
            <a:r>
              <a:rPr lang="zh-CN" altLang="en-US" sz="2500" dirty="0">
                <a:solidFill>
                  <a:srgbClr val="462F5B"/>
                </a:solidFill>
              </a:rPr>
              <a:t>空腹</a:t>
            </a:r>
            <a:r>
              <a:rPr lang="en-US" altLang="zh-CN" sz="2500" dirty="0">
                <a:solidFill>
                  <a:srgbClr val="462F5B"/>
                </a:solidFill>
              </a:rPr>
              <a:t>8-12</a:t>
            </a:r>
            <a:r>
              <a:rPr lang="zh-CN" altLang="en-US" sz="2500" dirty="0">
                <a:solidFill>
                  <a:srgbClr val="462F5B"/>
                </a:solidFill>
              </a:rPr>
              <a:t>小时</a:t>
            </a:r>
            <a:endParaRPr lang="zh-CN" altLang="en-US" sz="2500" dirty="0">
              <a:solidFill>
                <a:srgbClr val="462F5B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500" dirty="0" smtClean="0">
                <a:solidFill>
                  <a:srgbClr val="462F5B"/>
                </a:solidFill>
                <a:sym typeface="+mn-ea"/>
              </a:rPr>
              <a:t>经</a:t>
            </a:r>
            <a:r>
              <a:rPr lang="zh-CN" altLang="en-US" sz="2500" dirty="0">
                <a:solidFill>
                  <a:srgbClr val="462F5B"/>
                </a:solidFill>
                <a:sym typeface="+mn-ea"/>
              </a:rPr>
              <a:t>腹检查</a:t>
            </a:r>
            <a:r>
              <a:rPr lang="zh-CN" altLang="en-US" sz="2500" dirty="0">
                <a:solidFill>
                  <a:srgbClr val="462F5B"/>
                </a:solidFill>
              </a:rPr>
              <a:t>子宫及双侧附件、早孕、前置胎盘、膀胱</a:t>
            </a:r>
            <a:r>
              <a:rPr lang="zh-CN" altLang="en-US" sz="2500" dirty="0" smtClean="0">
                <a:solidFill>
                  <a:srgbClr val="462F5B"/>
                </a:solidFill>
              </a:rPr>
              <a:t>等需</a:t>
            </a:r>
            <a:r>
              <a:rPr lang="zh-CN" altLang="en-US" sz="2500" dirty="0">
                <a:solidFill>
                  <a:srgbClr val="462F5B"/>
                </a:solidFill>
              </a:rPr>
              <a:t>胀好小便</a:t>
            </a:r>
            <a:endParaRPr lang="zh-CN" altLang="en-US" sz="2500" dirty="0">
              <a:solidFill>
                <a:srgbClr val="462F5B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500" dirty="0" smtClean="0">
                <a:solidFill>
                  <a:srgbClr val="462F5B"/>
                </a:solidFill>
                <a:sym typeface="+mn-ea"/>
              </a:rPr>
              <a:t>甲状腺</a:t>
            </a:r>
            <a:r>
              <a:rPr lang="zh-CN" altLang="en-US" sz="2500" dirty="0">
                <a:solidFill>
                  <a:srgbClr val="462F5B"/>
                </a:solidFill>
                <a:sym typeface="+mn-ea"/>
              </a:rPr>
              <a:t>、颈部淋巴结、颈部血管等超声检查前尽量穿着低领的上衣，请勿佩戴项链等饰品</a:t>
            </a:r>
            <a:endParaRPr lang="zh-CN" altLang="en-US" sz="2500" dirty="0">
              <a:solidFill>
                <a:srgbClr val="462F5B"/>
              </a:solidFill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500" dirty="0" smtClean="0">
                <a:solidFill>
                  <a:srgbClr val="462F5B"/>
                </a:solidFill>
                <a:sym typeface="+mn-ea"/>
              </a:rPr>
              <a:t>做</a:t>
            </a:r>
            <a:r>
              <a:rPr lang="zh-CN" altLang="en-US" sz="2500" dirty="0">
                <a:solidFill>
                  <a:srgbClr val="462F5B"/>
                </a:solidFill>
                <a:sym typeface="+mn-ea"/>
              </a:rPr>
              <a:t>过胆系造影、钡剂检查</a:t>
            </a:r>
            <a:r>
              <a:rPr lang="zh-CN" altLang="en-US" sz="2500" dirty="0" smtClean="0">
                <a:solidFill>
                  <a:srgbClr val="462F5B"/>
                </a:solidFill>
                <a:sym typeface="+mn-ea"/>
              </a:rPr>
              <a:t>、核素</a:t>
            </a:r>
            <a:r>
              <a:rPr lang="zh-CN" altLang="en-US" sz="2500" dirty="0">
                <a:solidFill>
                  <a:srgbClr val="462F5B"/>
                </a:solidFill>
                <a:sym typeface="+mn-ea"/>
              </a:rPr>
              <a:t>扫描的患者需</a:t>
            </a:r>
            <a:r>
              <a:rPr lang="en-US" altLang="zh-CN" sz="2500" dirty="0">
                <a:solidFill>
                  <a:srgbClr val="462F5B"/>
                </a:solidFill>
                <a:sym typeface="+mn-ea"/>
              </a:rPr>
              <a:t>3</a:t>
            </a:r>
            <a:r>
              <a:rPr lang="zh-CN" altLang="en-US" sz="2500" dirty="0">
                <a:solidFill>
                  <a:srgbClr val="462F5B"/>
                </a:solidFill>
                <a:sym typeface="+mn-ea"/>
              </a:rPr>
              <a:t>天后空腹再行超声检查</a:t>
            </a:r>
            <a:endParaRPr lang="zh-CN" altLang="en-US" sz="2500" dirty="0">
              <a:solidFill>
                <a:srgbClr val="462F5B"/>
              </a:solidFill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500" dirty="0" smtClean="0">
                <a:solidFill>
                  <a:srgbClr val="462F5B"/>
                </a:solidFill>
              </a:rPr>
              <a:t>请</a:t>
            </a:r>
            <a:r>
              <a:rPr lang="zh-CN" altLang="en-US" sz="2500" dirty="0">
                <a:solidFill>
                  <a:srgbClr val="462F5B"/>
                </a:solidFill>
              </a:rPr>
              <a:t>携带既往病历及检查</a:t>
            </a:r>
            <a:r>
              <a:rPr lang="zh-CN" altLang="en-US" sz="2500" dirty="0" smtClean="0">
                <a:solidFill>
                  <a:srgbClr val="462F5B"/>
                </a:solidFill>
              </a:rPr>
              <a:t>报告单</a:t>
            </a:r>
            <a:endParaRPr lang="en-US" altLang="zh-CN" sz="2500" dirty="0" smtClean="0">
              <a:solidFill>
                <a:srgbClr val="462F5B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500" dirty="0" smtClean="0">
                <a:solidFill>
                  <a:srgbClr val="462F5B"/>
                </a:solidFill>
              </a:rPr>
              <a:t>特殊检查请按照预约要求或前台咨询</a:t>
            </a:r>
            <a:endParaRPr lang="zh-CN" altLang="en-US" sz="2500" dirty="0">
              <a:solidFill>
                <a:srgbClr val="462F5B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83515" y="288925"/>
            <a:ext cx="4208780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>
                <a:solidFill>
                  <a:schemeClr val="accent1"/>
                </a:solidFill>
                <a:latin typeface="汉仪细圆简" panose="02010600000101010101" charset="-128"/>
                <a:ea typeface="汉仪细圆简" panose="02010600000101010101" charset="-128"/>
                <a:sym typeface="汉仪细圆简" panose="02010600000101010101" charset="-128"/>
              </a:rPr>
              <a:t>超声检查流程</a:t>
            </a:r>
            <a:endParaRPr lang="zh-CN" altLang="en-US" sz="4500">
              <a:solidFill>
                <a:schemeClr val="accent1"/>
              </a:solidFill>
              <a:latin typeface="汉仪细圆简" panose="02010600000101010101" charset="-128"/>
              <a:ea typeface="汉仪细圆简" panose="02010600000101010101" charset="-128"/>
              <a:sym typeface="汉仪细圆简" panose="02010600000101010101" charset="-128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594360" y="1419225"/>
            <a:ext cx="1272540" cy="4490720"/>
            <a:chOff x="2124" y="2235"/>
            <a:chExt cx="2004" cy="7072"/>
          </a:xfrm>
        </p:grpSpPr>
        <p:grpSp>
          <p:nvGrpSpPr>
            <p:cNvPr id="22" name="组合 21"/>
            <p:cNvGrpSpPr/>
            <p:nvPr/>
          </p:nvGrpSpPr>
          <p:grpSpPr>
            <a:xfrm>
              <a:off x="3364" y="2235"/>
              <a:ext cx="764" cy="7073"/>
              <a:chOff x="1883" y="2207"/>
              <a:chExt cx="764" cy="7073"/>
            </a:xfrm>
          </p:grpSpPr>
          <p:sp>
            <p:nvSpPr>
              <p:cNvPr id="14" name="等腰三角形 13"/>
              <p:cNvSpPr/>
              <p:nvPr/>
            </p:nvSpPr>
            <p:spPr>
              <a:xfrm rot="10800000">
                <a:off x="1883" y="8890"/>
                <a:ext cx="764" cy="390"/>
              </a:xfrm>
              <a:prstGeom prst="triangl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9" name="直接箭头连接符 18"/>
              <p:cNvCxnSpPr/>
              <p:nvPr/>
            </p:nvCxnSpPr>
            <p:spPr>
              <a:xfrm>
                <a:off x="2274" y="2207"/>
                <a:ext cx="0" cy="6978"/>
              </a:xfrm>
              <a:prstGeom prst="straightConnector1">
                <a:avLst/>
              </a:prstGeom>
              <a:ln w="28575" cmpd="sng">
                <a:solidFill>
                  <a:schemeClr val="accent1">
                    <a:shade val="50000"/>
                  </a:schemeClr>
                </a:solidFill>
                <a:prstDash val="sys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1" name="组合 20"/>
              <p:cNvGrpSpPr/>
              <p:nvPr/>
            </p:nvGrpSpPr>
            <p:grpSpPr>
              <a:xfrm>
                <a:off x="2146" y="2969"/>
                <a:ext cx="237" cy="4966"/>
                <a:chOff x="2146" y="2969"/>
                <a:chExt cx="237" cy="4966"/>
              </a:xfrm>
            </p:grpSpPr>
            <p:sp>
              <p:nvSpPr>
                <p:cNvPr id="11" name="椭圆 10"/>
                <p:cNvSpPr/>
                <p:nvPr/>
              </p:nvSpPr>
              <p:spPr>
                <a:xfrm>
                  <a:off x="2147" y="5419"/>
                  <a:ext cx="237" cy="27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2" name="椭圆 11"/>
                <p:cNvSpPr/>
                <p:nvPr/>
              </p:nvSpPr>
              <p:spPr>
                <a:xfrm>
                  <a:off x="2147" y="6542"/>
                  <a:ext cx="237" cy="27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3" name="椭圆 12"/>
                <p:cNvSpPr/>
                <p:nvPr/>
              </p:nvSpPr>
              <p:spPr>
                <a:xfrm>
                  <a:off x="2147" y="7665"/>
                  <a:ext cx="237" cy="27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6" name="椭圆 15"/>
                <p:cNvSpPr/>
                <p:nvPr/>
              </p:nvSpPr>
              <p:spPr>
                <a:xfrm>
                  <a:off x="2147" y="4194"/>
                  <a:ext cx="237" cy="27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20" name="椭圆 19"/>
                <p:cNvSpPr/>
                <p:nvPr/>
              </p:nvSpPr>
              <p:spPr>
                <a:xfrm>
                  <a:off x="2146" y="2969"/>
                  <a:ext cx="237" cy="27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  <p:sp>
          <p:nvSpPr>
            <p:cNvPr id="23" name="文本框 22"/>
            <p:cNvSpPr txBox="1"/>
            <p:nvPr/>
          </p:nvSpPr>
          <p:spPr>
            <a:xfrm>
              <a:off x="2124" y="2624"/>
              <a:ext cx="1240" cy="1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>
                  <a:solidFill>
                    <a:schemeClr val="accent1"/>
                  </a:solidFill>
                </a:rPr>
                <a:t>登记</a:t>
              </a:r>
              <a:endParaRPr lang="zh-CN" altLang="en-US" b="1">
                <a:solidFill>
                  <a:schemeClr val="accent1"/>
                </a:solidFill>
              </a:endParaRPr>
            </a:p>
            <a:p>
              <a:r>
                <a:rPr lang="zh-CN" altLang="en-US" b="1">
                  <a:solidFill>
                    <a:schemeClr val="accent1"/>
                  </a:solidFill>
                </a:rPr>
                <a:t>候诊</a:t>
              </a:r>
              <a:endParaRPr lang="zh-CN" altLang="en-US" b="1">
                <a:solidFill>
                  <a:schemeClr val="accent1"/>
                </a:solidFill>
              </a:endParaRPr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2124" y="3849"/>
              <a:ext cx="1240" cy="1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>
                  <a:solidFill>
                    <a:schemeClr val="accent1"/>
                  </a:solidFill>
                </a:rPr>
                <a:t>检前准备</a:t>
              </a:r>
              <a:endParaRPr lang="zh-CN" altLang="en-US" b="1">
                <a:solidFill>
                  <a:schemeClr val="accent1"/>
                </a:solidFill>
              </a:endParaRPr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2124" y="5293"/>
              <a:ext cx="1240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>
                  <a:solidFill>
                    <a:schemeClr val="accent1"/>
                  </a:solidFill>
                </a:rPr>
                <a:t>检查</a:t>
              </a:r>
              <a:endParaRPr lang="zh-CN" altLang="en-US" b="1">
                <a:solidFill>
                  <a:schemeClr val="accent1"/>
                </a:solidFill>
              </a:endParaRPr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2124" y="6416"/>
              <a:ext cx="1240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>
                  <a:solidFill>
                    <a:schemeClr val="accent1"/>
                  </a:solidFill>
                </a:rPr>
                <a:t>检后</a:t>
              </a:r>
              <a:endParaRPr lang="zh-CN" altLang="en-US" b="1">
                <a:solidFill>
                  <a:schemeClr val="accent1"/>
                </a:solidFill>
              </a:endParaRPr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2124" y="7321"/>
              <a:ext cx="1240" cy="1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>
                  <a:solidFill>
                    <a:schemeClr val="accent1"/>
                  </a:solidFill>
                </a:rPr>
                <a:t>领取报告</a:t>
              </a:r>
              <a:endParaRPr lang="zh-CN" altLang="en-US" b="1">
                <a:solidFill>
                  <a:schemeClr val="accent1"/>
                </a:solidFill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1715770" y="2554605"/>
            <a:ext cx="681355" cy="425450"/>
            <a:chOff x="3755" y="4023"/>
            <a:chExt cx="1073" cy="670"/>
          </a:xfrm>
        </p:grpSpPr>
        <p:sp>
          <p:nvSpPr>
            <p:cNvPr id="28" name="椭圆 27"/>
            <p:cNvSpPr/>
            <p:nvPr/>
          </p:nvSpPr>
          <p:spPr>
            <a:xfrm>
              <a:off x="4146" y="4023"/>
              <a:ext cx="682" cy="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600" b="1">
                  <a:solidFill>
                    <a:schemeClr val="tx1"/>
                  </a:solidFill>
                </a:rPr>
                <a:t>2</a:t>
              </a:r>
              <a:endParaRPr lang="en-US" altLang="zh-CN" sz="2600" b="1">
                <a:solidFill>
                  <a:schemeClr val="tx1"/>
                </a:solidFill>
              </a:endParaRPr>
            </a:p>
          </p:txBody>
        </p:sp>
        <p:cxnSp>
          <p:nvCxnSpPr>
            <p:cNvPr id="29" name="直接连接符 28"/>
            <p:cNvCxnSpPr/>
            <p:nvPr/>
          </p:nvCxnSpPr>
          <p:spPr>
            <a:xfrm flipV="1">
              <a:off x="3755" y="4350"/>
              <a:ext cx="422" cy="15"/>
            </a:xfrm>
            <a:prstGeom prst="line">
              <a:avLst/>
            </a:prstGeom>
            <a:ln w="698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图片 4" descr="院徽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26755" y="0"/>
            <a:ext cx="997585" cy="9779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9237345" y="166370"/>
            <a:ext cx="295465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安徽医科大学第一附属医院</a:t>
            </a:r>
            <a:endParaRPr lang="zh-CN" altLang="en-US"/>
          </a:p>
          <a:p>
            <a:pPr algn="ctr"/>
            <a:r>
              <a:rPr lang="en-US" altLang="zh-CN"/>
              <a:t>--------</a:t>
            </a:r>
            <a:r>
              <a:rPr lang="zh-CN" altLang="en-US"/>
              <a:t>超声科</a:t>
            </a:r>
            <a:r>
              <a:rPr lang="en-US" altLang="zh-CN"/>
              <a:t>-------</a:t>
            </a:r>
            <a:endParaRPr lang="en-US" altLang="zh-CN" sz="1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149090" y="1134110"/>
            <a:ext cx="6800215" cy="768985"/>
          </a:xfrm>
        </p:spPr>
        <p:txBody>
          <a:bodyPr>
            <a:normAutofit/>
          </a:bodyPr>
          <a:lstStyle/>
          <a:p>
            <a:r>
              <a:rPr lang="en-US" altLang="zh-CN" b="1">
                <a:solidFill>
                  <a:srgbClr val="2C1D86"/>
                </a:solidFill>
                <a:latin typeface="+mj-ea"/>
                <a:cs typeface="+mj-ea"/>
                <a:sym typeface="+mn-ea"/>
              </a:rPr>
              <a:t>3</a:t>
            </a:r>
            <a:r>
              <a:rPr lang="zh-CN" altLang="en-US" b="1">
                <a:solidFill>
                  <a:srgbClr val="2C1D86"/>
                </a:solidFill>
                <a:latin typeface="+mj-ea"/>
                <a:cs typeface="+mj-ea"/>
                <a:sym typeface="+mn-ea"/>
              </a:rPr>
              <a:t>、检查</a:t>
            </a:r>
            <a:endParaRPr lang="en-US" altLang="zh-CN" b="1">
              <a:solidFill>
                <a:srgbClr val="2C1D86"/>
              </a:solidFill>
              <a:latin typeface="+mj-ea"/>
              <a:cs typeface="+mj-ea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18105" y="2150745"/>
            <a:ext cx="9780905" cy="2408555"/>
          </a:xfrm>
        </p:spPr>
        <p:txBody>
          <a:bodyPr>
            <a:normAutofit/>
          </a:bodyPr>
          <a:lstStyle/>
          <a:p>
            <a:r>
              <a:rPr lang="zh-CN" altLang="en-US" sz="2500">
                <a:solidFill>
                  <a:srgbClr val="462F5B"/>
                </a:solidFill>
              </a:rPr>
              <a:t>行动不便的患者可有一名家属或护工陪同检查</a:t>
            </a:r>
            <a:endParaRPr lang="zh-CN" altLang="en-US" sz="2500">
              <a:solidFill>
                <a:srgbClr val="462F5B"/>
              </a:solidFill>
            </a:endParaRPr>
          </a:p>
          <a:p>
            <a:endParaRPr lang="zh-CN" altLang="en-US" sz="2500">
              <a:solidFill>
                <a:srgbClr val="462F5B"/>
              </a:solidFill>
            </a:endParaRPr>
          </a:p>
          <a:p>
            <a:r>
              <a:rPr lang="zh-CN" altLang="en-US" sz="2500">
                <a:solidFill>
                  <a:srgbClr val="462F5B"/>
                </a:solidFill>
              </a:rPr>
              <a:t>暴露检查部位，</a:t>
            </a:r>
            <a:r>
              <a:rPr lang="zh-CN" altLang="en-US" sz="2500">
                <a:solidFill>
                  <a:srgbClr val="462F5B"/>
                </a:solidFill>
                <a:sym typeface="+mn-ea"/>
              </a:rPr>
              <a:t>主动向医生提供相应的病史</a:t>
            </a:r>
            <a:endParaRPr lang="zh-CN" altLang="en-US" sz="2500">
              <a:solidFill>
                <a:srgbClr val="462F5B"/>
              </a:solidFill>
            </a:endParaRPr>
          </a:p>
          <a:p>
            <a:endParaRPr lang="zh-CN" altLang="en-US" sz="2500">
              <a:solidFill>
                <a:srgbClr val="462F5B"/>
              </a:solidFill>
            </a:endParaRPr>
          </a:p>
          <a:p>
            <a:r>
              <a:rPr lang="zh-CN" altLang="en-US" sz="2500">
                <a:solidFill>
                  <a:srgbClr val="462F5B"/>
                </a:solidFill>
              </a:rPr>
              <a:t>按照医生指示配合呼吸</a:t>
            </a:r>
            <a:r>
              <a:rPr lang="en-US" altLang="zh-CN" sz="2500">
                <a:solidFill>
                  <a:srgbClr val="462F5B"/>
                </a:solidFill>
              </a:rPr>
              <a:t>/</a:t>
            </a:r>
            <a:r>
              <a:rPr lang="zh-CN" altLang="en-US" sz="2500">
                <a:solidFill>
                  <a:srgbClr val="462F5B"/>
                </a:solidFill>
              </a:rPr>
              <a:t>摆位</a:t>
            </a:r>
            <a:endParaRPr lang="zh-CN" altLang="en-US" sz="2500">
              <a:solidFill>
                <a:srgbClr val="462F5B"/>
              </a:solidFill>
            </a:endParaRPr>
          </a:p>
          <a:p>
            <a:pPr marL="0" indent="0">
              <a:buNone/>
            </a:pPr>
            <a:endParaRPr lang="zh-CN" altLang="en-US" sz="2500">
              <a:solidFill>
                <a:srgbClr val="462F5B"/>
              </a:solidFill>
            </a:endParaRPr>
          </a:p>
          <a:p>
            <a:pPr marL="0" indent="0">
              <a:buNone/>
            </a:pPr>
            <a:endParaRPr lang="zh-CN" altLang="en-US" sz="2500">
              <a:solidFill>
                <a:srgbClr val="462F5B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83515" y="288925"/>
            <a:ext cx="4208780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>
                <a:solidFill>
                  <a:schemeClr val="accent1"/>
                </a:solidFill>
                <a:latin typeface="汉仪细圆简" panose="02010600000101010101" charset="-128"/>
                <a:ea typeface="汉仪细圆简" panose="02010600000101010101" charset="-128"/>
                <a:sym typeface="汉仪细圆简" panose="02010600000101010101" charset="-128"/>
              </a:rPr>
              <a:t>超声检查流程</a:t>
            </a:r>
            <a:endParaRPr lang="zh-CN" altLang="en-US" sz="4500">
              <a:solidFill>
                <a:schemeClr val="accent1"/>
              </a:solidFill>
              <a:latin typeface="汉仪细圆简" panose="02010600000101010101" charset="-128"/>
              <a:ea typeface="汉仪细圆简" panose="02010600000101010101" charset="-128"/>
              <a:sym typeface="汉仪细圆简" panose="02010600000101010101" charset="-128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594360" y="1419225"/>
            <a:ext cx="1272540" cy="4490720"/>
            <a:chOff x="2124" y="2235"/>
            <a:chExt cx="2004" cy="7072"/>
          </a:xfrm>
        </p:grpSpPr>
        <p:grpSp>
          <p:nvGrpSpPr>
            <p:cNvPr id="22" name="组合 21"/>
            <p:cNvGrpSpPr/>
            <p:nvPr/>
          </p:nvGrpSpPr>
          <p:grpSpPr>
            <a:xfrm>
              <a:off x="3364" y="2235"/>
              <a:ext cx="764" cy="7073"/>
              <a:chOff x="1883" y="2207"/>
              <a:chExt cx="764" cy="7073"/>
            </a:xfrm>
          </p:grpSpPr>
          <p:sp>
            <p:nvSpPr>
              <p:cNvPr id="14" name="等腰三角形 13"/>
              <p:cNvSpPr/>
              <p:nvPr/>
            </p:nvSpPr>
            <p:spPr>
              <a:xfrm rot="10800000">
                <a:off x="1883" y="8890"/>
                <a:ext cx="764" cy="390"/>
              </a:xfrm>
              <a:prstGeom prst="triangl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9" name="直接箭头连接符 18"/>
              <p:cNvCxnSpPr/>
              <p:nvPr/>
            </p:nvCxnSpPr>
            <p:spPr>
              <a:xfrm>
                <a:off x="2274" y="2207"/>
                <a:ext cx="0" cy="6978"/>
              </a:xfrm>
              <a:prstGeom prst="straightConnector1">
                <a:avLst/>
              </a:prstGeom>
              <a:ln w="28575" cmpd="sng">
                <a:solidFill>
                  <a:schemeClr val="accent1">
                    <a:shade val="50000"/>
                  </a:schemeClr>
                </a:solidFill>
                <a:prstDash val="sys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1" name="组合 20"/>
              <p:cNvGrpSpPr/>
              <p:nvPr/>
            </p:nvGrpSpPr>
            <p:grpSpPr>
              <a:xfrm>
                <a:off x="2146" y="2969"/>
                <a:ext cx="237" cy="4966"/>
                <a:chOff x="2146" y="2969"/>
                <a:chExt cx="237" cy="4966"/>
              </a:xfrm>
            </p:grpSpPr>
            <p:sp>
              <p:nvSpPr>
                <p:cNvPr id="11" name="椭圆 10"/>
                <p:cNvSpPr/>
                <p:nvPr/>
              </p:nvSpPr>
              <p:spPr>
                <a:xfrm>
                  <a:off x="2147" y="5419"/>
                  <a:ext cx="237" cy="27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2" name="椭圆 11"/>
                <p:cNvSpPr/>
                <p:nvPr/>
              </p:nvSpPr>
              <p:spPr>
                <a:xfrm>
                  <a:off x="2147" y="6542"/>
                  <a:ext cx="237" cy="27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3" name="椭圆 12"/>
                <p:cNvSpPr/>
                <p:nvPr/>
              </p:nvSpPr>
              <p:spPr>
                <a:xfrm>
                  <a:off x="2147" y="7665"/>
                  <a:ext cx="237" cy="27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6" name="椭圆 15"/>
                <p:cNvSpPr/>
                <p:nvPr/>
              </p:nvSpPr>
              <p:spPr>
                <a:xfrm>
                  <a:off x="2147" y="4194"/>
                  <a:ext cx="237" cy="27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20" name="椭圆 19"/>
                <p:cNvSpPr/>
                <p:nvPr/>
              </p:nvSpPr>
              <p:spPr>
                <a:xfrm>
                  <a:off x="2146" y="2969"/>
                  <a:ext cx="237" cy="27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  <p:sp>
          <p:nvSpPr>
            <p:cNvPr id="23" name="文本框 22"/>
            <p:cNvSpPr txBox="1"/>
            <p:nvPr/>
          </p:nvSpPr>
          <p:spPr>
            <a:xfrm>
              <a:off x="2124" y="2624"/>
              <a:ext cx="1240" cy="1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>
                  <a:solidFill>
                    <a:schemeClr val="accent1"/>
                  </a:solidFill>
                </a:rPr>
                <a:t>登记</a:t>
              </a:r>
              <a:endParaRPr lang="zh-CN" altLang="en-US" b="1">
                <a:solidFill>
                  <a:schemeClr val="accent1"/>
                </a:solidFill>
              </a:endParaRPr>
            </a:p>
            <a:p>
              <a:r>
                <a:rPr lang="zh-CN" altLang="en-US" b="1">
                  <a:solidFill>
                    <a:schemeClr val="accent1"/>
                  </a:solidFill>
                </a:rPr>
                <a:t>候诊</a:t>
              </a:r>
              <a:endParaRPr lang="zh-CN" altLang="en-US" b="1">
                <a:solidFill>
                  <a:schemeClr val="accent1"/>
                </a:solidFill>
              </a:endParaRPr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2124" y="3849"/>
              <a:ext cx="1240" cy="1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>
                  <a:solidFill>
                    <a:schemeClr val="accent1"/>
                  </a:solidFill>
                </a:rPr>
                <a:t>检前准备</a:t>
              </a:r>
              <a:endParaRPr lang="zh-CN" altLang="en-US" b="1">
                <a:solidFill>
                  <a:schemeClr val="accent1"/>
                </a:solidFill>
              </a:endParaRPr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2124" y="5293"/>
              <a:ext cx="1240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>
                  <a:solidFill>
                    <a:schemeClr val="accent1"/>
                  </a:solidFill>
                </a:rPr>
                <a:t>检查</a:t>
              </a:r>
              <a:endParaRPr lang="zh-CN" altLang="en-US" b="1">
                <a:solidFill>
                  <a:schemeClr val="accent1"/>
                </a:solidFill>
              </a:endParaRPr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2124" y="6416"/>
              <a:ext cx="1240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>
                  <a:solidFill>
                    <a:schemeClr val="accent1"/>
                  </a:solidFill>
                </a:rPr>
                <a:t>检后</a:t>
              </a:r>
              <a:endParaRPr lang="zh-CN" altLang="en-US" b="1">
                <a:solidFill>
                  <a:schemeClr val="accent1"/>
                </a:solidFill>
              </a:endParaRPr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2124" y="7321"/>
              <a:ext cx="1240" cy="1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>
                  <a:solidFill>
                    <a:schemeClr val="accent1"/>
                  </a:solidFill>
                </a:rPr>
                <a:t>领取报告</a:t>
              </a:r>
              <a:endParaRPr lang="zh-CN" altLang="en-US" b="1">
                <a:solidFill>
                  <a:schemeClr val="accent1"/>
                </a:solidFill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1694180" y="3303905"/>
            <a:ext cx="681355" cy="425450"/>
            <a:chOff x="3755" y="4023"/>
            <a:chExt cx="1073" cy="670"/>
          </a:xfrm>
        </p:grpSpPr>
        <p:sp>
          <p:nvSpPr>
            <p:cNvPr id="28" name="椭圆 27"/>
            <p:cNvSpPr/>
            <p:nvPr/>
          </p:nvSpPr>
          <p:spPr>
            <a:xfrm>
              <a:off x="4146" y="4023"/>
              <a:ext cx="682" cy="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600" b="1">
                  <a:solidFill>
                    <a:schemeClr val="tx1"/>
                  </a:solidFill>
                </a:rPr>
                <a:t>3</a:t>
              </a:r>
              <a:endParaRPr lang="en-US" altLang="zh-CN" sz="2600" b="1">
                <a:solidFill>
                  <a:schemeClr val="tx1"/>
                </a:solidFill>
              </a:endParaRPr>
            </a:p>
          </p:txBody>
        </p:sp>
        <p:cxnSp>
          <p:nvCxnSpPr>
            <p:cNvPr id="29" name="直接连接符 28"/>
            <p:cNvCxnSpPr/>
            <p:nvPr/>
          </p:nvCxnSpPr>
          <p:spPr>
            <a:xfrm flipV="1">
              <a:off x="3755" y="4350"/>
              <a:ext cx="422" cy="15"/>
            </a:xfrm>
            <a:prstGeom prst="line">
              <a:avLst/>
            </a:prstGeom>
            <a:ln w="698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图片 4" descr="院徽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26755" y="0"/>
            <a:ext cx="997585" cy="9779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9237345" y="166370"/>
            <a:ext cx="295465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安徽医科大学第一附属医院</a:t>
            </a:r>
            <a:endParaRPr lang="zh-CN" altLang="en-US"/>
          </a:p>
          <a:p>
            <a:pPr algn="ctr"/>
            <a:r>
              <a:rPr lang="en-US" altLang="zh-CN"/>
              <a:t>--------</a:t>
            </a:r>
            <a:r>
              <a:rPr lang="zh-CN" altLang="en-US"/>
              <a:t>超声科</a:t>
            </a:r>
            <a:r>
              <a:rPr lang="en-US" altLang="zh-CN"/>
              <a:t>-------</a:t>
            </a:r>
            <a:endParaRPr lang="en-US" altLang="zh-CN" sz="1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149090" y="1134110"/>
            <a:ext cx="6800215" cy="768985"/>
          </a:xfrm>
        </p:spPr>
        <p:txBody>
          <a:bodyPr>
            <a:normAutofit/>
          </a:bodyPr>
          <a:lstStyle/>
          <a:p>
            <a:r>
              <a:rPr lang="en-US" altLang="zh-CN" b="1">
                <a:solidFill>
                  <a:srgbClr val="2C1D86"/>
                </a:solidFill>
                <a:latin typeface="+mj-ea"/>
                <a:cs typeface="+mj-ea"/>
                <a:sym typeface="+mn-ea"/>
              </a:rPr>
              <a:t>4</a:t>
            </a:r>
            <a:r>
              <a:rPr lang="zh-CN" altLang="en-US" b="1">
                <a:solidFill>
                  <a:srgbClr val="2C1D86"/>
                </a:solidFill>
                <a:latin typeface="+mj-ea"/>
                <a:cs typeface="+mj-ea"/>
                <a:sym typeface="+mn-ea"/>
              </a:rPr>
              <a:t>、检后</a:t>
            </a:r>
            <a:endParaRPr lang="en-US" altLang="zh-CN" b="1">
              <a:solidFill>
                <a:srgbClr val="2C1D86"/>
              </a:solidFill>
              <a:latin typeface="+mj-ea"/>
              <a:cs typeface="+mj-ea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83515" y="288925"/>
            <a:ext cx="4208780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>
                <a:solidFill>
                  <a:schemeClr val="accent1"/>
                </a:solidFill>
                <a:latin typeface="汉仪细圆简" panose="02010600000101010101" charset="-128"/>
                <a:ea typeface="汉仪细圆简" panose="02010600000101010101" charset="-128"/>
                <a:sym typeface="汉仪细圆简" panose="02010600000101010101" charset="-128"/>
              </a:rPr>
              <a:t>超声检查流程</a:t>
            </a:r>
            <a:endParaRPr lang="zh-CN" altLang="en-US" sz="4500">
              <a:solidFill>
                <a:schemeClr val="accent1"/>
              </a:solidFill>
              <a:latin typeface="汉仪细圆简" panose="02010600000101010101" charset="-128"/>
              <a:ea typeface="汉仪细圆简" panose="02010600000101010101" charset="-128"/>
              <a:sym typeface="汉仪细圆简" panose="02010600000101010101" charset="-128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594360" y="1419225"/>
            <a:ext cx="1272540" cy="4490720"/>
            <a:chOff x="2124" y="2235"/>
            <a:chExt cx="2004" cy="7072"/>
          </a:xfrm>
        </p:grpSpPr>
        <p:grpSp>
          <p:nvGrpSpPr>
            <p:cNvPr id="22" name="组合 21"/>
            <p:cNvGrpSpPr/>
            <p:nvPr/>
          </p:nvGrpSpPr>
          <p:grpSpPr>
            <a:xfrm>
              <a:off x="3364" y="2235"/>
              <a:ext cx="764" cy="7073"/>
              <a:chOff x="1883" y="2207"/>
              <a:chExt cx="764" cy="7073"/>
            </a:xfrm>
          </p:grpSpPr>
          <p:sp>
            <p:nvSpPr>
              <p:cNvPr id="14" name="等腰三角形 13"/>
              <p:cNvSpPr/>
              <p:nvPr/>
            </p:nvSpPr>
            <p:spPr>
              <a:xfrm rot="10800000">
                <a:off x="1883" y="8890"/>
                <a:ext cx="764" cy="390"/>
              </a:xfrm>
              <a:prstGeom prst="triangl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9" name="直接箭头连接符 18"/>
              <p:cNvCxnSpPr/>
              <p:nvPr/>
            </p:nvCxnSpPr>
            <p:spPr>
              <a:xfrm>
                <a:off x="2274" y="2207"/>
                <a:ext cx="0" cy="6978"/>
              </a:xfrm>
              <a:prstGeom prst="straightConnector1">
                <a:avLst/>
              </a:prstGeom>
              <a:ln w="28575" cmpd="sng">
                <a:solidFill>
                  <a:schemeClr val="accent1">
                    <a:shade val="50000"/>
                  </a:schemeClr>
                </a:solidFill>
                <a:prstDash val="sys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1" name="组合 20"/>
              <p:cNvGrpSpPr/>
              <p:nvPr/>
            </p:nvGrpSpPr>
            <p:grpSpPr>
              <a:xfrm>
                <a:off x="2146" y="2969"/>
                <a:ext cx="237" cy="4966"/>
                <a:chOff x="2146" y="2969"/>
                <a:chExt cx="237" cy="4966"/>
              </a:xfrm>
            </p:grpSpPr>
            <p:sp>
              <p:nvSpPr>
                <p:cNvPr id="11" name="椭圆 10"/>
                <p:cNvSpPr/>
                <p:nvPr/>
              </p:nvSpPr>
              <p:spPr>
                <a:xfrm>
                  <a:off x="2147" y="5419"/>
                  <a:ext cx="237" cy="27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2" name="椭圆 11"/>
                <p:cNvSpPr/>
                <p:nvPr/>
              </p:nvSpPr>
              <p:spPr>
                <a:xfrm>
                  <a:off x="2147" y="6542"/>
                  <a:ext cx="237" cy="27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3" name="椭圆 12"/>
                <p:cNvSpPr/>
                <p:nvPr/>
              </p:nvSpPr>
              <p:spPr>
                <a:xfrm>
                  <a:off x="2147" y="7665"/>
                  <a:ext cx="237" cy="27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6" name="椭圆 15"/>
                <p:cNvSpPr/>
                <p:nvPr/>
              </p:nvSpPr>
              <p:spPr>
                <a:xfrm>
                  <a:off x="2147" y="4194"/>
                  <a:ext cx="237" cy="27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20" name="椭圆 19"/>
                <p:cNvSpPr/>
                <p:nvPr/>
              </p:nvSpPr>
              <p:spPr>
                <a:xfrm>
                  <a:off x="2146" y="2969"/>
                  <a:ext cx="237" cy="27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  <p:sp>
          <p:nvSpPr>
            <p:cNvPr id="23" name="文本框 22"/>
            <p:cNvSpPr txBox="1"/>
            <p:nvPr/>
          </p:nvSpPr>
          <p:spPr>
            <a:xfrm>
              <a:off x="2124" y="2624"/>
              <a:ext cx="1240" cy="1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>
                  <a:solidFill>
                    <a:schemeClr val="accent1"/>
                  </a:solidFill>
                </a:rPr>
                <a:t>登记</a:t>
              </a:r>
              <a:endParaRPr lang="zh-CN" altLang="en-US" b="1">
                <a:solidFill>
                  <a:schemeClr val="accent1"/>
                </a:solidFill>
              </a:endParaRPr>
            </a:p>
            <a:p>
              <a:r>
                <a:rPr lang="zh-CN" altLang="en-US" b="1">
                  <a:solidFill>
                    <a:schemeClr val="accent1"/>
                  </a:solidFill>
                </a:rPr>
                <a:t>候诊</a:t>
              </a:r>
              <a:endParaRPr lang="zh-CN" altLang="en-US" b="1">
                <a:solidFill>
                  <a:schemeClr val="accent1"/>
                </a:solidFill>
              </a:endParaRPr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2124" y="3849"/>
              <a:ext cx="1240" cy="1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>
                  <a:solidFill>
                    <a:schemeClr val="accent1"/>
                  </a:solidFill>
                </a:rPr>
                <a:t>检前准备</a:t>
              </a:r>
              <a:endParaRPr lang="zh-CN" altLang="en-US" b="1">
                <a:solidFill>
                  <a:schemeClr val="accent1"/>
                </a:solidFill>
              </a:endParaRPr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2124" y="5293"/>
              <a:ext cx="1240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>
                  <a:solidFill>
                    <a:schemeClr val="accent1"/>
                  </a:solidFill>
                </a:rPr>
                <a:t>检查</a:t>
              </a:r>
              <a:endParaRPr lang="zh-CN" altLang="en-US" b="1">
                <a:solidFill>
                  <a:schemeClr val="accent1"/>
                </a:solidFill>
              </a:endParaRPr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2124" y="6416"/>
              <a:ext cx="1240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>
                  <a:solidFill>
                    <a:schemeClr val="accent1"/>
                  </a:solidFill>
                </a:rPr>
                <a:t>检后</a:t>
              </a:r>
              <a:endParaRPr lang="zh-CN" altLang="en-US" b="1">
                <a:solidFill>
                  <a:schemeClr val="accent1"/>
                </a:solidFill>
              </a:endParaRPr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2124" y="7321"/>
              <a:ext cx="1240" cy="1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>
                  <a:solidFill>
                    <a:schemeClr val="accent1"/>
                  </a:solidFill>
                </a:rPr>
                <a:t>领取报告</a:t>
              </a:r>
              <a:endParaRPr lang="zh-CN" altLang="en-US" b="1">
                <a:solidFill>
                  <a:schemeClr val="accent1"/>
                </a:solidFill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1704975" y="4074160"/>
            <a:ext cx="681355" cy="425450"/>
            <a:chOff x="3755" y="4023"/>
            <a:chExt cx="1073" cy="670"/>
          </a:xfrm>
        </p:grpSpPr>
        <p:sp>
          <p:nvSpPr>
            <p:cNvPr id="28" name="椭圆 27"/>
            <p:cNvSpPr/>
            <p:nvPr/>
          </p:nvSpPr>
          <p:spPr>
            <a:xfrm>
              <a:off x="4146" y="4023"/>
              <a:ext cx="682" cy="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600" b="1">
                  <a:solidFill>
                    <a:schemeClr val="tx1"/>
                  </a:solidFill>
                </a:rPr>
                <a:t>4</a:t>
              </a:r>
              <a:endParaRPr lang="en-US" altLang="zh-CN" sz="2600" b="1">
                <a:solidFill>
                  <a:schemeClr val="tx1"/>
                </a:solidFill>
              </a:endParaRPr>
            </a:p>
          </p:txBody>
        </p:sp>
        <p:cxnSp>
          <p:nvCxnSpPr>
            <p:cNvPr id="29" name="直接连接符 28"/>
            <p:cNvCxnSpPr/>
            <p:nvPr/>
          </p:nvCxnSpPr>
          <p:spPr>
            <a:xfrm flipV="1">
              <a:off x="3755" y="4350"/>
              <a:ext cx="422" cy="15"/>
            </a:xfrm>
            <a:prstGeom prst="line">
              <a:avLst/>
            </a:prstGeom>
            <a:ln w="698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图片 4" descr="院徽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26755" y="0"/>
            <a:ext cx="997585" cy="9779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9237345" y="166370"/>
            <a:ext cx="295465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安徽医科大学第一附属医院</a:t>
            </a:r>
            <a:endParaRPr lang="zh-CN" altLang="en-US"/>
          </a:p>
          <a:p>
            <a:pPr algn="ctr"/>
            <a:r>
              <a:rPr lang="en-US" altLang="zh-CN"/>
              <a:t>--------</a:t>
            </a:r>
            <a:r>
              <a:rPr lang="zh-CN" altLang="en-US"/>
              <a:t>超声科</a:t>
            </a:r>
            <a:r>
              <a:rPr lang="en-US" altLang="zh-CN"/>
              <a:t>-------</a:t>
            </a:r>
            <a:endParaRPr lang="en-US" altLang="zh-CN" sz="1200"/>
          </a:p>
        </p:txBody>
      </p:sp>
      <p:sp>
        <p:nvSpPr>
          <p:cNvPr id="7" name="内容占位符 2"/>
          <p:cNvSpPr>
            <a:spLocks noGrp="1"/>
          </p:cNvSpPr>
          <p:nvPr/>
        </p:nvSpPr>
        <p:spPr>
          <a:xfrm>
            <a:off x="3243580" y="2311400"/>
            <a:ext cx="5359400" cy="2369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sz="2500">
                <a:solidFill>
                  <a:srgbClr val="462F5B"/>
                </a:solidFill>
                <a:sym typeface="+mn-ea"/>
              </a:rPr>
              <a:t>得到医生允许，方可起身离开</a:t>
            </a:r>
            <a:endParaRPr lang="zh-CN" sz="2500">
              <a:solidFill>
                <a:srgbClr val="462F5B"/>
              </a:solidFill>
              <a:sym typeface="+mn-ea"/>
            </a:endParaRPr>
          </a:p>
          <a:p>
            <a:endParaRPr lang="zh-CN" sz="2500">
              <a:solidFill>
                <a:srgbClr val="462F5B"/>
              </a:solidFill>
              <a:sym typeface="+mn-ea"/>
            </a:endParaRPr>
          </a:p>
          <a:p>
            <a:r>
              <a:rPr lang="zh-CN" sz="2500">
                <a:solidFill>
                  <a:srgbClr val="462F5B"/>
                </a:solidFill>
                <a:sym typeface="+mn-ea"/>
              </a:rPr>
              <a:t>带好随身物品</a:t>
            </a:r>
            <a:endParaRPr lang="zh-CN" sz="2500">
              <a:solidFill>
                <a:srgbClr val="462F5B"/>
              </a:solidFill>
            </a:endParaRPr>
          </a:p>
          <a:p>
            <a:endParaRPr lang="zh-CN" altLang="en-US" sz="2500">
              <a:solidFill>
                <a:srgbClr val="462F5B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91865" y="1176655"/>
            <a:ext cx="6800215" cy="768985"/>
          </a:xfrm>
        </p:spPr>
        <p:txBody>
          <a:bodyPr>
            <a:normAutofit/>
          </a:bodyPr>
          <a:lstStyle/>
          <a:p>
            <a:r>
              <a:rPr lang="en-US" altLang="zh-CN" b="1">
                <a:solidFill>
                  <a:srgbClr val="2C1D86"/>
                </a:solidFill>
                <a:latin typeface="+mj-ea"/>
                <a:cs typeface="+mj-ea"/>
                <a:sym typeface="+mn-ea"/>
              </a:rPr>
              <a:t>5</a:t>
            </a:r>
            <a:r>
              <a:rPr lang="zh-CN" altLang="en-US" b="1">
                <a:solidFill>
                  <a:srgbClr val="2C1D86"/>
                </a:solidFill>
                <a:latin typeface="+mj-ea"/>
                <a:cs typeface="+mj-ea"/>
                <a:sym typeface="+mn-ea"/>
              </a:rPr>
              <a:t>、领取报告</a:t>
            </a:r>
            <a:endParaRPr lang="en-US" altLang="zh-CN" b="1">
              <a:solidFill>
                <a:srgbClr val="2C1D86"/>
              </a:solidFill>
              <a:latin typeface="+mj-ea"/>
              <a:cs typeface="+mj-ea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83515" y="288925"/>
            <a:ext cx="4208780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>
                <a:solidFill>
                  <a:schemeClr val="accent1"/>
                </a:solidFill>
                <a:latin typeface="汉仪细圆简" panose="02010600000101010101" charset="-128"/>
                <a:ea typeface="汉仪细圆简" panose="02010600000101010101" charset="-128"/>
                <a:sym typeface="汉仪细圆简" panose="02010600000101010101" charset="-128"/>
              </a:rPr>
              <a:t>超声检查流程</a:t>
            </a:r>
            <a:endParaRPr lang="zh-CN" altLang="en-US" sz="4500">
              <a:solidFill>
                <a:schemeClr val="accent1"/>
              </a:solidFill>
              <a:latin typeface="汉仪细圆简" panose="02010600000101010101" charset="-128"/>
              <a:ea typeface="汉仪细圆简" panose="02010600000101010101" charset="-128"/>
              <a:sym typeface="汉仪细圆简" panose="02010600000101010101" charset="-128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594360" y="1419225"/>
            <a:ext cx="1272540" cy="4490720"/>
            <a:chOff x="2124" y="2235"/>
            <a:chExt cx="2004" cy="7072"/>
          </a:xfrm>
        </p:grpSpPr>
        <p:grpSp>
          <p:nvGrpSpPr>
            <p:cNvPr id="22" name="组合 21"/>
            <p:cNvGrpSpPr/>
            <p:nvPr/>
          </p:nvGrpSpPr>
          <p:grpSpPr>
            <a:xfrm>
              <a:off x="3364" y="2235"/>
              <a:ext cx="764" cy="7073"/>
              <a:chOff x="1883" y="2207"/>
              <a:chExt cx="764" cy="7073"/>
            </a:xfrm>
          </p:grpSpPr>
          <p:sp>
            <p:nvSpPr>
              <p:cNvPr id="14" name="等腰三角形 13"/>
              <p:cNvSpPr/>
              <p:nvPr/>
            </p:nvSpPr>
            <p:spPr>
              <a:xfrm rot="10800000">
                <a:off x="1883" y="8890"/>
                <a:ext cx="764" cy="390"/>
              </a:xfrm>
              <a:prstGeom prst="triangl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9" name="直接箭头连接符 18"/>
              <p:cNvCxnSpPr/>
              <p:nvPr/>
            </p:nvCxnSpPr>
            <p:spPr>
              <a:xfrm>
                <a:off x="2274" y="2207"/>
                <a:ext cx="0" cy="6978"/>
              </a:xfrm>
              <a:prstGeom prst="straightConnector1">
                <a:avLst/>
              </a:prstGeom>
              <a:ln w="28575" cmpd="sng">
                <a:solidFill>
                  <a:schemeClr val="accent1">
                    <a:shade val="50000"/>
                  </a:schemeClr>
                </a:solidFill>
                <a:prstDash val="sys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1" name="组合 20"/>
              <p:cNvGrpSpPr/>
              <p:nvPr/>
            </p:nvGrpSpPr>
            <p:grpSpPr>
              <a:xfrm>
                <a:off x="2146" y="2969"/>
                <a:ext cx="237" cy="4966"/>
                <a:chOff x="2146" y="2969"/>
                <a:chExt cx="237" cy="4966"/>
              </a:xfrm>
            </p:grpSpPr>
            <p:sp>
              <p:nvSpPr>
                <p:cNvPr id="11" name="椭圆 10"/>
                <p:cNvSpPr/>
                <p:nvPr/>
              </p:nvSpPr>
              <p:spPr>
                <a:xfrm>
                  <a:off x="2147" y="5419"/>
                  <a:ext cx="237" cy="27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2" name="椭圆 11"/>
                <p:cNvSpPr/>
                <p:nvPr/>
              </p:nvSpPr>
              <p:spPr>
                <a:xfrm>
                  <a:off x="2147" y="6542"/>
                  <a:ext cx="237" cy="27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3" name="椭圆 12"/>
                <p:cNvSpPr/>
                <p:nvPr/>
              </p:nvSpPr>
              <p:spPr>
                <a:xfrm>
                  <a:off x="2147" y="7665"/>
                  <a:ext cx="237" cy="27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6" name="椭圆 15"/>
                <p:cNvSpPr/>
                <p:nvPr/>
              </p:nvSpPr>
              <p:spPr>
                <a:xfrm>
                  <a:off x="2147" y="4194"/>
                  <a:ext cx="237" cy="27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20" name="椭圆 19"/>
                <p:cNvSpPr/>
                <p:nvPr/>
              </p:nvSpPr>
              <p:spPr>
                <a:xfrm>
                  <a:off x="2146" y="2969"/>
                  <a:ext cx="237" cy="27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  <p:sp>
          <p:nvSpPr>
            <p:cNvPr id="23" name="文本框 22"/>
            <p:cNvSpPr txBox="1"/>
            <p:nvPr/>
          </p:nvSpPr>
          <p:spPr>
            <a:xfrm>
              <a:off x="2124" y="2624"/>
              <a:ext cx="1240" cy="1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>
                  <a:solidFill>
                    <a:schemeClr val="accent1"/>
                  </a:solidFill>
                </a:rPr>
                <a:t>登记</a:t>
              </a:r>
              <a:endParaRPr lang="zh-CN" altLang="en-US" b="1">
                <a:solidFill>
                  <a:schemeClr val="accent1"/>
                </a:solidFill>
              </a:endParaRPr>
            </a:p>
            <a:p>
              <a:r>
                <a:rPr lang="zh-CN" altLang="en-US" b="1">
                  <a:solidFill>
                    <a:schemeClr val="accent1"/>
                  </a:solidFill>
                </a:rPr>
                <a:t>候诊</a:t>
              </a:r>
              <a:endParaRPr lang="zh-CN" altLang="en-US" b="1">
                <a:solidFill>
                  <a:schemeClr val="accent1"/>
                </a:solidFill>
              </a:endParaRPr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2124" y="3849"/>
              <a:ext cx="1240" cy="1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>
                  <a:solidFill>
                    <a:schemeClr val="accent1"/>
                  </a:solidFill>
                </a:rPr>
                <a:t>检前准备</a:t>
              </a:r>
              <a:endParaRPr lang="zh-CN" altLang="en-US" b="1">
                <a:solidFill>
                  <a:schemeClr val="accent1"/>
                </a:solidFill>
              </a:endParaRPr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2124" y="5293"/>
              <a:ext cx="1240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>
                  <a:solidFill>
                    <a:schemeClr val="accent1"/>
                  </a:solidFill>
                </a:rPr>
                <a:t>检查</a:t>
              </a:r>
              <a:endParaRPr lang="zh-CN" altLang="en-US" b="1">
                <a:solidFill>
                  <a:schemeClr val="accent1"/>
                </a:solidFill>
              </a:endParaRPr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2124" y="6416"/>
              <a:ext cx="1240" cy="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>
                  <a:solidFill>
                    <a:schemeClr val="accent1"/>
                  </a:solidFill>
                </a:rPr>
                <a:t>检后</a:t>
              </a:r>
              <a:endParaRPr lang="zh-CN" altLang="en-US" b="1">
                <a:solidFill>
                  <a:schemeClr val="accent1"/>
                </a:solidFill>
              </a:endParaRPr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2124" y="7321"/>
              <a:ext cx="1240" cy="1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>
                  <a:solidFill>
                    <a:schemeClr val="accent1"/>
                  </a:solidFill>
                </a:rPr>
                <a:t>领取报告</a:t>
              </a:r>
              <a:endParaRPr lang="zh-CN" altLang="en-US" b="1">
                <a:solidFill>
                  <a:schemeClr val="accent1"/>
                </a:solidFill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1704975" y="4758690"/>
            <a:ext cx="681355" cy="425450"/>
            <a:chOff x="3755" y="4023"/>
            <a:chExt cx="1073" cy="670"/>
          </a:xfrm>
        </p:grpSpPr>
        <p:sp>
          <p:nvSpPr>
            <p:cNvPr id="28" name="椭圆 27"/>
            <p:cNvSpPr/>
            <p:nvPr/>
          </p:nvSpPr>
          <p:spPr>
            <a:xfrm>
              <a:off x="4146" y="4023"/>
              <a:ext cx="682" cy="67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600" b="1">
                  <a:solidFill>
                    <a:schemeClr val="tx1"/>
                  </a:solidFill>
                </a:rPr>
                <a:t>5</a:t>
              </a:r>
              <a:endParaRPr lang="en-US" altLang="zh-CN" sz="2600" b="1">
                <a:solidFill>
                  <a:schemeClr val="tx1"/>
                </a:solidFill>
              </a:endParaRPr>
            </a:p>
          </p:txBody>
        </p:sp>
        <p:cxnSp>
          <p:nvCxnSpPr>
            <p:cNvPr id="29" name="直接连接符 28"/>
            <p:cNvCxnSpPr/>
            <p:nvPr/>
          </p:nvCxnSpPr>
          <p:spPr>
            <a:xfrm flipV="1">
              <a:off x="3755" y="4350"/>
              <a:ext cx="422" cy="15"/>
            </a:xfrm>
            <a:prstGeom prst="line">
              <a:avLst/>
            </a:prstGeom>
            <a:ln w="698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图片 4" descr="院徽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26755" y="0"/>
            <a:ext cx="997585" cy="9779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9237345" y="166370"/>
            <a:ext cx="295465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安徽医科大学第一附属医院</a:t>
            </a:r>
            <a:endParaRPr lang="zh-CN" altLang="en-US"/>
          </a:p>
          <a:p>
            <a:pPr algn="ctr"/>
            <a:r>
              <a:rPr lang="en-US" altLang="zh-CN"/>
              <a:t>--------</a:t>
            </a:r>
            <a:r>
              <a:rPr lang="zh-CN" altLang="en-US"/>
              <a:t>超声科</a:t>
            </a:r>
            <a:r>
              <a:rPr lang="en-US" altLang="zh-CN"/>
              <a:t>-------</a:t>
            </a:r>
            <a:endParaRPr lang="en-US" altLang="zh-CN" sz="1200"/>
          </a:p>
        </p:txBody>
      </p:sp>
      <p:sp>
        <p:nvSpPr>
          <p:cNvPr id="7" name="内容占位符 2"/>
          <p:cNvSpPr>
            <a:spLocks noGrp="1"/>
          </p:cNvSpPr>
          <p:nvPr/>
        </p:nvSpPr>
        <p:spPr>
          <a:xfrm>
            <a:off x="2876550" y="2389505"/>
            <a:ext cx="8257540" cy="1339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sz="2500" dirty="0">
                <a:solidFill>
                  <a:srgbClr val="462F5B"/>
                </a:solidFill>
                <a:sym typeface="+mn-ea"/>
              </a:rPr>
              <a:t>取报告时间：检查</a:t>
            </a:r>
            <a:r>
              <a:rPr lang="zh-CN" sz="2500" dirty="0" smtClean="0">
                <a:solidFill>
                  <a:srgbClr val="462F5B"/>
                </a:solidFill>
                <a:sym typeface="+mn-ea"/>
              </a:rPr>
              <a:t>完毕</a:t>
            </a:r>
            <a:r>
              <a:rPr lang="zh-CN" altLang="en-US" sz="2500" dirty="0" smtClean="0">
                <a:solidFill>
                  <a:srgbClr val="462F5B"/>
                </a:solidFill>
                <a:sym typeface="+mn-ea"/>
              </a:rPr>
              <a:t>携带报告后离开，或按照医生要求等候报告。</a:t>
            </a:r>
            <a:endParaRPr lang="zh-CN" sz="2500" dirty="0">
              <a:solidFill>
                <a:srgbClr val="462F5B"/>
              </a:solidFill>
              <a:sym typeface="+mn-ea"/>
            </a:endParaRPr>
          </a:p>
          <a:p>
            <a:pPr>
              <a:lnSpc>
                <a:spcPct val="150000"/>
              </a:lnSpc>
            </a:pPr>
            <a:endParaRPr lang="zh-CN" altLang="en-US" sz="2500" dirty="0">
              <a:solidFill>
                <a:srgbClr val="462F5B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682</Words>
  <Application>WPS 演示</Application>
  <PresentationFormat>自定义</PresentationFormat>
  <Paragraphs>139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6" baseType="lpstr">
      <vt:lpstr>Arial</vt:lpstr>
      <vt:lpstr>宋体</vt:lpstr>
      <vt:lpstr>Wingdings</vt:lpstr>
      <vt:lpstr>汉仪铸字招牌黑简</vt:lpstr>
      <vt:lpstr>黑体</vt:lpstr>
      <vt:lpstr>微软雅黑</vt:lpstr>
      <vt:lpstr>汉仪细圆简</vt:lpstr>
      <vt:lpstr>Calibri</vt:lpstr>
      <vt:lpstr>Arial Unicode MS</vt:lpstr>
      <vt:lpstr>Office 主题</vt:lpstr>
      <vt:lpstr>PowerPoint 演示文稿</vt:lpstr>
      <vt:lpstr>1、登记候诊</vt:lpstr>
      <vt:lpstr>2、检前准备</vt:lpstr>
      <vt:lpstr>3、检查</vt:lpstr>
      <vt:lpstr>4、检后</vt:lpstr>
      <vt:lpstr>5、领取报告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/>
  <cp:lastModifiedBy>ly1128</cp:lastModifiedBy>
  <cp:revision>17</cp:revision>
  <dcterms:created xsi:type="dcterms:W3CDTF">2022-04-23T10:51:00Z</dcterms:created>
  <dcterms:modified xsi:type="dcterms:W3CDTF">2022-04-24T07:01:14Z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51D508CD130B452BA323580A3B56DD22</vt:lpwstr>
  </property>
  <property fmtid="{D5CDD505-2E9C-101B-9397-08002B2CF9AE}" pid="3" name="KSOProductBuildVer">
    <vt:lpwstr>2052-11.1.0.11365</vt:lpwstr>
  </property>
</Properties>
</file>