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7" r:id="rId3"/>
    <p:sldId id="461" r:id="rId4"/>
    <p:sldId id="648" r:id="rId5"/>
    <p:sldId id="646" r:id="rId6"/>
    <p:sldId id="585" r:id="rId7"/>
    <p:sldId id="649" r:id="rId8"/>
    <p:sldId id="650" r:id="rId9"/>
    <p:sldId id="651" r:id="rId10"/>
    <p:sldId id="652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" userDrawn="1">
          <p15:clr>
            <a:srgbClr val="A4A3A4"/>
          </p15:clr>
        </p15:guide>
        <p15:guide id="2" pos="4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A" lastIdx="0" clrIdx="1"/>
  <p:cmAuthor id="3" name="PPTer_Tang" initials="" lastIdx="1" clrIdx="0"/>
  <p:cmAuthor id="4" name="微软用户" initials="微" lastIdx="0" clrIdx="0"/>
  <p:cmAuthor id="5" name="gyb1" initials="g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BE5D6"/>
    <a:srgbClr val="FFFFFF"/>
    <a:srgbClr val="FAE9ED"/>
    <a:srgbClr val="E3AFA8"/>
    <a:srgbClr val="E4B1A8"/>
    <a:srgbClr val="43AAD3"/>
    <a:srgbClr val="84A4B4"/>
    <a:srgbClr val="E0AAA0"/>
    <a:srgbClr val="DDA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636" y="-402"/>
      </p:cViewPr>
      <p:guideLst>
        <p:guide orient="horz" pos="72"/>
        <p:guide pos="48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2024-9-4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68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6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02FE-FEDC-4EA7-9DD7-FAA3E2AC15C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02FE-FEDC-4EA7-9DD7-FAA3E2AC15C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02FE-FEDC-4EA7-9DD7-FAA3E2AC15C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02FE-FEDC-4EA7-9DD7-FAA3E2AC15C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402FE-FEDC-4EA7-9DD7-FAA3E2AC15C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C2A90A-2B6A-4163-AD4D-D24E1AD498F4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91716438-47DB-4B9F-A226-784DEE7E7967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33F4964-80C3-466F-BA91-44715F5C9041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4ED3-359B-46EA-A004-0B4249DCF209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AB58-482A-49A7-97BE-25AC2FA89E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03624" y="1638300"/>
            <a:ext cx="2830829" cy="246634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165828" y="1638300"/>
            <a:ext cx="2830829" cy="246634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128032" y="1638300"/>
            <a:ext cx="2830829" cy="246634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3"/>
          </p:nvPr>
        </p:nvSpPr>
        <p:spPr>
          <a:xfrm>
            <a:off x="9090237" y="1638300"/>
            <a:ext cx="2830829" cy="246634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03624" y="1665393"/>
            <a:ext cx="2463824" cy="246634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3274201" y="1665393"/>
            <a:ext cx="2463824" cy="246634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344779" y="1665393"/>
            <a:ext cx="2463824" cy="246634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9415357" y="1665393"/>
            <a:ext cx="2463824" cy="246634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FB5-8596-4979-98E8-2269351D8D34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AB58-482A-49A7-97BE-25AC2FA89E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AEB261-BB5B-417D-821D-F8688A184742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C2A952D-D185-4506-9B07-77944E08C26A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3B778C15-E78C-44BD-A788-BDA5E1C4E3BC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09677EA-E76E-47F7-8598-3B744F0FB078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478266C-371B-4DD9-9994-13ACA5A2B6E4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9BF6D45-93B0-4390-9F94-47230A67392D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ACB89B-29C5-49AF-A69E-8ED405124649}" type="datetime1">
              <a:rPr lang="zh-CN" altLang="en-US" smtClean="0"/>
              <a:t>2024-9-4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9C738B-B7BE-4EB9-A131-C5F77ADC4ACE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1E22-E1FE-41CC-B836-54AC4EAD4AA9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747D-697D-4027-92C7-B6B7E2AD3497}" type="datetime1">
              <a:rPr lang="zh-CN" altLang="en-US" smtClean="0"/>
              <a:t>2024-9-4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AB58-482A-49A7-97BE-25AC2FA89E1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55090" y="976630"/>
            <a:ext cx="96983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课程名称</a:t>
            </a:r>
          </a:p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Course Name</a:t>
            </a:r>
            <a:r>
              <a:rPr lang="zh-CN" altLang="en-US" sz="4800" b="1" dirty="0">
                <a:solidFill>
                  <a:srgbClr val="183A5D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4000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2032000" y="2540000"/>
            <a:ext cx="8253095" cy="165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90" y="114300"/>
            <a:ext cx="3546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三个院区拼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82415"/>
            <a:ext cx="12188825" cy="2724785"/>
          </a:xfrm>
          <a:prstGeom prst="rect">
            <a:avLst/>
          </a:prstGeom>
        </p:spPr>
      </p:pic>
      <p:sp>
        <p:nvSpPr>
          <p:cNvPr id="6" name="文本框 5" descr="7b0a20202020227461726765744d6f64756c65223a20226b6f6e6c696e65666f6e7473220a7d0a"/>
          <p:cNvSpPr txBox="1"/>
          <p:nvPr/>
        </p:nvSpPr>
        <p:spPr>
          <a:xfrm>
            <a:off x="1981200" y="2208530"/>
            <a:ext cx="89566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ct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安徽医科大学第一临床医学院（第一附属医院）</a:t>
            </a:r>
            <a:endParaRPr kumimoji="0" lang="zh-CN" altLang="en-US" sz="20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ct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76200" dist="25400" dir="18900000" algn="bl" rotWithShape="0">
                    <a:prstClr val="black">
                      <a:alpha val="28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76200" dist="25400" dir="18900000" algn="bl" rotWithShape="0">
                    <a:prstClr val="black">
                      <a:alpha val="28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教研室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76200" dist="25400" dir="18900000" algn="bl" rotWithShape="0">
                    <a:prstClr val="black">
                      <a:alpha val="28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76200" dist="25400" dir="18900000" algn="bl" rotWithShape="0">
                    <a:prstClr val="black">
                      <a:alpha val="28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教师姓名（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76200" dist="25400" dir="18900000" algn="bl" rotWithShape="0">
                    <a:prstClr val="black">
                      <a:alpha val="28000"/>
                    </a:prst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联系方式）</a:t>
            </a:r>
          </a:p>
          <a:p>
            <a:pPr marL="0" marR="0" lvl="0" indent="0" algn="ctr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教材：</a:t>
            </a:r>
            <a:r>
              <a:rPr kumimoji="0" lang="en-US" altLang="zh-CN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kumimoji="0" lang="zh-CN" altLang="en-US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授课对象：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579120" y="114300"/>
            <a:ext cx="1808480" cy="583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知识回顾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484505" cy="7086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微软雅黑 Light" panose="020B0502040204020203" charset="-122"/>
              <a:cs typeface="+mn-cs"/>
            </a:endParaRPr>
          </a:p>
        </p:txBody>
      </p:sp>
      <p:pic>
        <p:nvPicPr>
          <p:cNvPr id="615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220" y="0"/>
            <a:ext cx="116046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3585210" cy="708660"/>
            <a:chOff x="0" y="0"/>
            <a:chExt cx="5646" cy="1116"/>
          </a:xfrm>
        </p:grpSpPr>
        <p:sp>
          <p:nvSpPr>
            <p:cNvPr id="2" name="矩形 1"/>
            <p:cNvSpPr/>
            <p:nvPr/>
          </p:nvSpPr>
          <p:spPr bwMode="auto">
            <a:xfrm>
              <a:off x="272" y="180"/>
              <a:ext cx="5375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新课案例导入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763" cy="11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  <p:pic>
        <p:nvPicPr>
          <p:cNvPr id="615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220" y="0"/>
            <a:ext cx="116046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3865" y="2449195"/>
            <a:ext cx="2651125" cy="2722880"/>
            <a:chOff x="62" y="3891"/>
            <a:chExt cx="4175" cy="4288"/>
          </a:xfrm>
        </p:grpSpPr>
        <p:sp>
          <p:nvSpPr>
            <p:cNvPr id="21" name="任意多边形 5"/>
            <p:cNvSpPr/>
            <p:nvPr/>
          </p:nvSpPr>
          <p:spPr>
            <a:xfrm rot="5400000">
              <a:off x="2484" y="5470"/>
              <a:ext cx="2367" cy="1140"/>
            </a:xfrm>
            <a:custGeom>
              <a:avLst/>
              <a:gdLst>
                <a:gd name="txL" fmla="*/ 0 w 1503912"/>
                <a:gd name="txT" fmla="*/ 0 h 723424"/>
                <a:gd name="txR" fmla="*/ 1503912 w 1503912"/>
                <a:gd name="txB" fmla="*/ 723424 h 723424"/>
              </a:gdLst>
              <a:ahLst/>
              <a:cxnLst>
                <a:cxn ang="0">
                  <a:pos x="0" y="488434"/>
                </a:cxn>
                <a:cxn ang="0">
                  <a:pos x="545844" y="194507"/>
                </a:cxn>
                <a:cxn ang="0">
                  <a:pos x="621520" y="182921"/>
                </a:cxn>
                <a:cxn ang="0">
                  <a:pos x="758642" y="0"/>
                </a:cxn>
                <a:cxn ang="0">
                  <a:pos x="896001" y="183236"/>
                </a:cxn>
                <a:cxn ang="0">
                  <a:pos x="950785" y="190524"/>
                </a:cxn>
                <a:cxn ang="0">
                  <a:pos x="1502265" y="473660"/>
                </a:cxn>
                <a:cxn ang="0">
                  <a:pos x="1271237" y="714670"/>
                </a:cxn>
                <a:cxn ang="0">
                  <a:pos x="235695" y="724853"/>
                </a:cxn>
              </a:cxnLst>
              <a:rect l="txL" t="txT" r="txR" b="txB"/>
              <a:pathLst>
                <a:path w="1503912" h="723424">
                  <a:moveTo>
                    <a:pt x="0" y="487471"/>
                  </a:moveTo>
                  <a:cubicBezTo>
                    <a:pt x="155116" y="332355"/>
                    <a:pt x="346085" y="234486"/>
                    <a:pt x="546441" y="194123"/>
                  </a:cubicBezTo>
                  <a:lnTo>
                    <a:pt x="622201" y="182561"/>
                  </a:lnTo>
                  <a:lnTo>
                    <a:pt x="759473" y="0"/>
                  </a:lnTo>
                  <a:lnTo>
                    <a:pt x="896982" y="182876"/>
                  </a:lnTo>
                  <a:lnTo>
                    <a:pt x="951826" y="190149"/>
                  </a:lnTo>
                  <a:cubicBezTo>
                    <a:pt x="1152934" y="226576"/>
                    <a:pt x="1345785" y="320682"/>
                    <a:pt x="1503912" y="472727"/>
                  </a:cubicBezTo>
                  <a:lnTo>
                    <a:pt x="1272630" y="713261"/>
                  </a:lnTo>
                  <a:cubicBezTo>
                    <a:pt x="981963" y="433774"/>
                    <a:pt x="521086" y="438291"/>
                    <a:pt x="235953" y="723424"/>
                  </a:cubicBezTo>
                  <a:lnTo>
                    <a:pt x="0" y="487471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</a:ln>
          </p:spPr>
          <p:txBody>
            <a:bodyPr/>
            <a:lstStyle/>
            <a:p>
              <a:pPr defTabSz="913765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+mn-lt"/>
                <a:sym typeface="Times New Roman" panose="02020603050405020304" pitchFamily="18" charset="0"/>
              </a:endParaRPr>
            </a:p>
          </p:txBody>
        </p:sp>
        <p:sp>
          <p:nvSpPr>
            <p:cNvPr id="22" name="任意多边形 12"/>
            <p:cNvSpPr/>
            <p:nvPr/>
          </p:nvSpPr>
          <p:spPr>
            <a:xfrm rot="18900000" flipV="1">
              <a:off x="1364" y="6487"/>
              <a:ext cx="1667" cy="1692"/>
            </a:xfrm>
            <a:custGeom>
              <a:avLst/>
              <a:gdLst>
                <a:gd name="txL" fmla="*/ 0 w 1059543"/>
                <a:gd name="txT" fmla="*/ 0 h 1073851"/>
                <a:gd name="txR" fmla="*/ 1059543 w 1059543"/>
                <a:gd name="txB" fmla="*/ 1073851 h 1073851"/>
              </a:gdLst>
              <a:ahLst/>
              <a:cxnLst>
                <a:cxn ang="0">
                  <a:pos x="333046" y="1076511"/>
                </a:cxn>
                <a:cxn ang="0">
                  <a:pos x="1057501" y="334450"/>
                </a:cxn>
                <a:cxn ang="0">
                  <a:pos x="1050972" y="0"/>
                </a:cxn>
                <a:cxn ang="0">
                  <a:pos x="461913" y="191041"/>
                </a:cxn>
                <a:cxn ang="0">
                  <a:pos x="418074" y="224763"/>
                </a:cxn>
                <a:cxn ang="0">
                  <a:pos x="191963" y="192605"/>
                </a:cxn>
                <a:cxn ang="0">
                  <a:pos x="223927" y="419321"/>
                </a:cxn>
                <a:cxn ang="0">
                  <a:pos x="178619" y="481220"/>
                </a:cxn>
                <a:cxn ang="0">
                  <a:pos x="0" y="1076511"/>
                </a:cxn>
              </a:cxnLst>
              <a:rect l="txL" t="txT" r="txR" b="txB"/>
              <a:pathLst>
                <a:path w="1059543" h="1073851">
                  <a:moveTo>
                    <a:pt x="333688" y="1073851"/>
                  </a:moveTo>
                  <a:cubicBezTo>
                    <a:pt x="333688" y="670613"/>
                    <a:pt x="656383" y="341529"/>
                    <a:pt x="1059543" y="333624"/>
                  </a:cubicBezTo>
                  <a:lnTo>
                    <a:pt x="1053001" y="0"/>
                  </a:lnTo>
                  <a:cubicBezTo>
                    <a:pt x="833676" y="4300"/>
                    <a:pt x="630767" y="74123"/>
                    <a:pt x="462804" y="190570"/>
                  </a:cubicBezTo>
                  <a:lnTo>
                    <a:pt x="418881" y="224208"/>
                  </a:lnTo>
                  <a:lnTo>
                    <a:pt x="192334" y="192128"/>
                  </a:lnTo>
                  <a:lnTo>
                    <a:pt x="224359" y="418285"/>
                  </a:lnTo>
                  <a:lnTo>
                    <a:pt x="178964" y="480031"/>
                  </a:lnTo>
                  <a:cubicBezTo>
                    <a:pt x="65832" y="650245"/>
                    <a:pt x="0" y="854484"/>
                    <a:pt x="0" y="1073851"/>
                  </a:cubicBezTo>
                  <a:lnTo>
                    <a:pt x="333688" y="1073851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</a:ln>
          </p:spPr>
          <p:txBody>
            <a:bodyPr/>
            <a:lstStyle/>
            <a:p>
              <a:pPr defTabSz="913765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+mn-lt"/>
                <a:sym typeface="Times New Roman" panose="02020603050405020304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>
              <a:off x="1331" y="3880"/>
              <a:ext cx="1670" cy="1692"/>
            </a:xfrm>
            <a:custGeom>
              <a:avLst/>
              <a:gdLst>
                <a:gd name="txL" fmla="*/ 0 w 1059543"/>
                <a:gd name="txT" fmla="*/ 0 h 1073851"/>
                <a:gd name="txR" fmla="*/ 1059543 w 1059543"/>
                <a:gd name="txB" fmla="*/ 1073851 h 1073851"/>
              </a:gdLst>
              <a:ahLst/>
              <a:cxnLst>
                <a:cxn ang="0">
                  <a:pos x="219839" y="192605"/>
                </a:cxn>
                <a:cxn ang="0">
                  <a:pos x="424172" y="221536"/>
                </a:cxn>
                <a:cxn ang="0">
                  <a:pos x="463994" y="191041"/>
                </a:cxn>
                <a:cxn ang="0">
                  <a:pos x="1055707" y="0"/>
                </a:cxn>
                <a:cxn ang="0">
                  <a:pos x="1062267" y="334450"/>
                </a:cxn>
                <a:cxn ang="0">
                  <a:pos x="334546" y="1076511"/>
                </a:cxn>
                <a:cxn ang="0">
                  <a:pos x="0" y="1076511"/>
                </a:cxn>
                <a:cxn ang="0">
                  <a:pos x="240001" y="398833"/>
                </a:cxn>
                <a:cxn ang="0">
                  <a:pos x="247806" y="390085"/>
                </a:cxn>
              </a:cxnLst>
              <a:rect l="txL" t="txT" r="txR" b="txB"/>
              <a:pathLst>
                <a:path w="1059543" h="1073851">
                  <a:moveTo>
                    <a:pt x="219275" y="192128"/>
                  </a:moveTo>
                  <a:lnTo>
                    <a:pt x="423085" y="220989"/>
                  </a:lnTo>
                  <a:lnTo>
                    <a:pt x="462804" y="190570"/>
                  </a:lnTo>
                  <a:cubicBezTo>
                    <a:pt x="630767" y="74123"/>
                    <a:pt x="833676" y="4301"/>
                    <a:pt x="1053001" y="0"/>
                  </a:cubicBezTo>
                  <a:lnTo>
                    <a:pt x="1059543" y="333624"/>
                  </a:lnTo>
                  <a:cubicBezTo>
                    <a:pt x="656383" y="341529"/>
                    <a:pt x="333688" y="670613"/>
                    <a:pt x="333688" y="1073851"/>
                  </a:cubicBezTo>
                  <a:lnTo>
                    <a:pt x="0" y="1073851"/>
                  </a:lnTo>
                  <a:cubicBezTo>
                    <a:pt x="0" y="817923"/>
                    <a:pt x="89604" y="582585"/>
                    <a:pt x="239386" y="397847"/>
                  </a:cubicBezTo>
                  <a:lnTo>
                    <a:pt x="247170" y="389121"/>
                  </a:lnTo>
                  <a:lnTo>
                    <a:pt x="219275" y="192128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</a:ln>
          </p:spPr>
          <p:txBody>
            <a:bodyPr/>
            <a:lstStyle/>
            <a:p>
              <a:pPr defTabSz="913765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+mn-lt"/>
                <a:sym typeface="Times New Roman" panose="02020603050405020304" pitchFamily="18" charset="0"/>
              </a:endParaRPr>
            </a:p>
          </p:txBody>
        </p:sp>
        <p:sp>
          <p:nvSpPr>
            <p:cNvPr id="25" name="任意多边形 11"/>
            <p:cNvSpPr/>
            <p:nvPr/>
          </p:nvSpPr>
          <p:spPr>
            <a:xfrm rot="-2700000">
              <a:off x="62" y="5155"/>
              <a:ext cx="1670" cy="1692"/>
            </a:xfrm>
            <a:custGeom>
              <a:avLst/>
              <a:gdLst>
                <a:gd name="txL" fmla="*/ 0 w 1059543"/>
                <a:gd name="txT" fmla="*/ 0 h 1073851"/>
                <a:gd name="txR" fmla="*/ 1059543 w 1059543"/>
                <a:gd name="txB" fmla="*/ 1073851 h 1073851"/>
              </a:gdLst>
              <a:ahLst/>
              <a:cxnLst>
                <a:cxn ang="0">
                  <a:pos x="1055707" y="0"/>
                </a:cxn>
                <a:cxn ang="0">
                  <a:pos x="1062267" y="334452"/>
                </a:cxn>
                <a:cxn ang="0">
                  <a:pos x="334546" y="1076514"/>
                </a:cxn>
                <a:cxn ang="0">
                  <a:pos x="0" y="1076514"/>
                </a:cxn>
                <a:cxn ang="0">
                  <a:pos x="179422" y="481222"/>
                </a:cxn>
                <a:cxn ang="0">
                  <a:pos x="224934" y="419325"/>
                </a:cxn>
                <a:cxn ang="0">
                  <a:pos x="192828" y="192606"/>
                </a:cxn>
                <a:cxn ang="0">
                  <a:pos x="419957" y="224765"/>
                </a:cxn>
                <a:cxn ang="0">
                  <a:pos x="463994" y="191043"/>
                </a:cxn>
                <a:cxn ang="0">
                  <a:pos x="1055707" y="0"/>
                </a:cxn>
              </a:cxnLst>
              <a:rect l="txL" t="txT" r="txR" b="txB"/>
              <a:pathLst>
                <a:path w="1059543" h="1073851">
                  <a:moveTo>
                    <a:pt x="1053001" y="0"/>
                  </a:moveTo>
                  <a:lnTo>
                    <a:pt x="1059543" y="333624"/>
                  </a:lnTo>
                  <a:cubicBezTo>
                    <a:pt x="656383" y="341529"/>
                    <a:pt x="333688" y="670613"/>
                    <a:pt x="333688" y="1073851"/>
                  </a:cubicBezTo>
                  <a:lnTo>
                    <a:pt x="0" y="1073851"/>
                  </a:lnTo>
                  <a:cubicBezTo>
                    <a:pt x="0" y="854484"/>
                    <a:pt x="65832" y="650244"/>
                    <a:pt x="178963" y="480031"/>
                  </a:cubicBezTo>
                  <a:lnTo>
                    <a:pt x="224358" y="418287"/>
                  </a:lnTo>
                  <a:lnTo>
                    <a:pt x="192333" y="192129"/>
                  </a:lnTo>
                  <a:lnTo>
                    <a:pt x="418880" y="224209"/>
                  </a:lnTo>
                  <a:lnTo>
                    <a:pt x="462804" y="190570"/>
                  </a:lnTo>
                  <a:cubicBezTo>
                    <a:pt x="630767" y="74123"/>
                    <a:pt x="833676" y="4301"/>
                    <a:pt x="1053001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 defTabSz="913765"/>
              <a:endParaRPr lang="zh-CN" altLang="en-US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+mn-lt"/>
                <a:sym typeface="Times New Roman" panose="02020603050405020304" pitchFamily="18" charset="0"/>
              </a:endParaRPr>
            </a:p>
          </p:txBody>
        </p:sp>
        <p:sp>
          <p:nvSpPr>
            <p:cNvPr id="26" name="文本框 5"/>
            <p:cNvSpPr txBox="1">
              <a:spLocks noChangeArrowheads="1"/>
            </p:cNvSpPr>
            <p:nvPr/>
          </p:nvSpPr>
          <p:spPr bwMode="auto">
            <a:xfrm>
              <a:off x="897" y="5690"/>
              <a:ext cx="254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/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charset="-122"/>
                  <a:sym typeface="Times New Roman" panose="02020603050405020304" pitchFamily="18" charset="0"/>
                </a:rPr>
                <a:t>学习目标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7723" y="1332865"/>
            <a:ext cx="9497612" cy="4464738"/>
            <a:chOff x="4363" y="2420"/>
            <a:chExt cx="14957" cy="7031"/>
          </a:xfrm>
        </p:grpSpPr>
        <p:sp>
          <p:nvSpPr>
            <p:cNvPr id="9" name="文本框 47"/>
            <p:cNvSpPr>
              <a:spLocks noChangeArrowheads="1"/>
            </p:cNvSpPr>
            <p:nvPr/>
          </p:nvSpPr>
          <p:spPr bwMode="auto">
            <a:xfrm>
              <a:off x="4435" y="2690"/>
              <a:ext cx="1873" cy="7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defTabSz="913765"/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sym typeface="Times New Roman" panose="02020603050405020304" pitchFamily="18" charset="0"/>
                </a:rPr>
                <a:t>掌握</a:t>
              </a:r>
            </a:p>
          </p:txBody>
        </p:sp>
        <p:sp>
          <p:nvSpPr>
            <p:cNvPr id="10" name="矩形 60"/>
            <p:cNvSpPr>
              <a:spLocks noChangeArrowheads="1"/>
            </p:cNvSpPr>
            <p:nvPr/>
          </p:nvSpPr>
          <p:spPr bwMode="auto">
            <a:xfrm>
              <a:off x="6921" y="2420"/>
              <a:ext cx="12345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4" tIns="34282" rIns="68564" bIns="34282" anchor="ctr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" name="Group 22"/>
            <p:cNvGrpSpPr/>
            <p:nvPr/>
          </p:nvGrpSpPr>
          <p:grpSpPr bwMode="auto">
            <a:xfrm>
              <a:off x="4363" y="5539"/>
              <a:ext cx="1873" cy="848"/>
              <a:chOff x="-13768" y="0"/>
              <a:chExt cx="1123015" cy="504056"/>
            </a:xfrm>
            <a:solidFill>
              <a:srgbClr val="FF9900"/>
            </a:solidFill>
          </p:grpSpPr>
          <p:sp>
            <p:nvSpPr>
              <p:cNvPr id="14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3765"/>
                <a:endParaRPr lang="zh-CN" altLang="zh-CN" sz="3200" dirty="0">
                  <a:solidFill>
                    <a:srgbClr val="FFFFFF">
                      <a:lumMod val="50000"/>
                    </a:srgbClr>
                  </a:solidFill>
                  <a:latin typeface="Times New Roman" panose="02020603050405020304" pitchFamily="18" charset="0"/>
                  <a:ea typeface="黑体" panose="02010609060101010101" charset="-122"/>
                  <a:cs typeface="+mn-lt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文本框 47"/>
              <p:cNvSpPr>
                <a:spLocks noChangeArrowheads="1"/>
              </p:cNvSpPr>
              <p:nvPr/>
            </p:nvSpPr>
            <p:spPr bwMode="auto">
              <a:xfrm>
                <a:off x="-13768" y="41772"/>
                <a:ext cx="1123015" cy="4320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 defTabSz="913765"/>
                <a:r>
                  <a:rPr lang="zh-CN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Times New Roman" panose="02020603050405020304" pitchFamily="18" charset="0"/>
                  </a:rPr>
                  <a:t>熟悉</a:t>
                </a:r>
              </a:p>
            </p:txBody>
          </p:sp>
        </p:grpSp>
        <p:sp>
          <p:nvSpPr>
            <p:cNvPr id="16" name="矩形 60"/>
            <p:cNvSpPr>
              <a:spLocks noChangeArrowheads="1"/>
            </p:cNvSpPr>
            <p:nvPr/>
          </p:nvSpPr>
          <p:spPr bwMode="auto">
            <a:xfrm>
              <a:off x="6982" y="5756"/>
              <a:ext cx="12338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4" tIns="34282" rIns="68564" bIns="34282" anchor="ctr">
              <a:spAutoFit/>
            </a:bodyPr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7" name="Group 22"/>
            <p:cNvGrpSpPr/>
            <p:nvPr/>
          </p:nvGrpSpPr>
          <p:grpSpPr bwMode="auto">
            <a:xfrm>
              <a:off x="4448" y="8603"/>
              <a:ext cx="1802" cy="848"/>
              <a:chOff x="0" y="0"/>
              <a:chExt cx="1086319" cy="504056"/>
            </a:xfrm>
            <a:solidFill>
              <a:srgbClr val="C00000"/>
            </a:solidFill>
          </p:grpSpPr>
          <p:sp>
            <p:nvSpPr>
              <p:cNvPr id="18" name="矩形 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5040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913765"/>
                <a:endParaRPr lang="zh-CN" altLang="zh-CN" sz="3200" dirty="0">
                  <a:solidFill>
                    <a:srgbClr val="FFFFFF">
                      <a:lumMod val="50000"/>
                    </a:srgbClr>
                  </a:solidFill>
                  <a:latin typeface="Times New Roman" panose="02020603050405020304" pitchFamily="18" charset="0"/>
                  <a:ea typeface="黑体" panose="02010609060101010101" charset="-122"/>
                  <a:cs typeface="+mn-lt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文本框 47"/>
              <p:cNvSpPr>
                <a:spLocks noChangeArrowheads="1"/>
              </p:cNvSpPr>
              <p:nvPr/>
            </p:nvSpPr>
            <p:spPr bwMode="auto">
              <a:xfrm>
                <a:off x="6198" y="41771"/>
                <a:ext cx="1080121" cy="4320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913765"/>
                <a:r>
                  <a:rPr lang="zh-CN" altLang="en-US" sz="24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Times New Roman" panose="02020603050405020304" pitchFamily="18" charset="0"/>
                  </a:rPr>
                  <a:t>了解</a:t>
                </a:r>
              </a:p>
            </p:txBody>
          </p:sp>
        </p:grpSp>
        <p:sp>
          <p:nvSpPr>
            <p:cNvPr id="20" name="矩形 60"/>
            <p:cNvSpPr>
              <a:spLocks noChangeArrowheads="1"/>
            </p:cNvSpPr>
            <p:nvPr/>
          </p:nvSpPr>
          <p:spPr bwMode="auto">
            <a:xfrm>
              <a:off x="6994" y="8462"/>
              <a:ext cx="12206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64" tIns="34282" rIns="68564" bIns="34282" anchor="ctr">
              <a:spAutoFit/>
            </a:bodyPr>
            <a:lstStyle/>
            <a:p>
              <a:pPr algn="l" defTabSz="913765">
                <a:lnSpc>
                  <a:spcPct val="150000"/>
                </a:lnSpc>
              </a:pP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1631" y="3158"/>
              <a:ext cx="1977" cy="628"/>
              <a:chOff x="14443" y="3904"/>
              <a:chExt cx="1977" cy="62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14443" y="4025"/>
                <a:ext cx="559" cy="453"/>
                <a:chOff x="10684521" y="4163618"/>
                <a:chExt cx="204045" cy="28800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38" name="燕尾形 37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0684521" y="4163618"/>
                  <a:ext cx="108028" cy="288000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燕尾形 38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10780538" y="4163618"/>
                  <a:ext cx="108028" cy="288000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5006" y="3904"/>
                <a:ext cx="1415" cy="6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重点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1701" y="5539"/>
              <a:ext cx="1972" cy="628"/>
              <a:chOff x="14443" y="4814"/>
              <a:chExt cx="1972" cy="628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14443" y="4901"/>
                <a:ext cx="559" cy="453"/>
                <a:chOff x="10684521" y="4163618"/>
                <a:chExt cx="204045" cy="28800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42" name="燕尾形 41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10684521" y="4163618"/>
                  <a:ext cx="108028" cy="288000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燕尾形 42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0780538" y="4163618"/>
                  <a:ext cx="108028" cy="288000"/>
                </a:xfrm>
                <a:prstGeom prst="chevron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TextBox 4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5001" y="4814"/>
                <a:ext cx="1415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难点</a:t>
                </a:r>
              </a:p>
            </p:txBody>
          </p:sp>
        </p:grpSp>
      </p:grpSp>
      <p:pic>
        <p:nvPicPr>
          <p:cNvPr id="7179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1538" y="9525"/>
            <a:ext cx="1160462" cy="1081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0" y="0"/>
            <a:ext cx="3413125" cy="708660"/>
            <a:chOff x="0" y="0"/>
            <a:chExt cx="5375" cy="1116"/>
          </a:xfrm>
        </p:grpSpPr>
        <p:sp>
          <p:nvSpPr>
            <p:cNvPr id="13" name="矩形 12"/>
            <p:cNvSpPr/>
            <p:nvPr/>
          </p:nvSpPr>
          <p:spPr bwMode="auto">
            <a:xfrm>
              <a:off x="0" y="180"/>
              <a:ext cx="5375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学习目标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0"/>
              <a:ext cx="763" cy="11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42135" y="2166620"/>
            <a:ext cx="767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具体授课内容展开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3610046" y="1273626"/>
            <a:ext cx="469900" cy="1433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en-US" altLang="zh-CN" sz="265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en-US" altLang="zh-CN" sz="4170" b="1" dirty="0">
              <a:solidFill>
                <a:srgbClr val="980D46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r>
              <a:rPr lang="zh-CN" altLang="en-US" sz="1895" b="1" dirty="0">
                <a:solidFill>
                  <a:srgbClr val="183A5D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endParaRPr lang="en-US" altLang="zh-CN" sz="1895" b="1" dirty="0">
              <a:solidFill>
                <a:srgbClr val="183A5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7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538" y="60960"/>
            <a:ext cx="1160462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三个院区拼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82415"/>
            <a:ext cx="12188825" cy="27247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3585845" cy="708660"/>
            <a:chOff x="0" y="0"/>
            <a:chExt cx="5647" cy="1116"/>
          </a:xfrm>
        </p:grpSpPr>
        <p:sp>
          <p:nvSpPr>
            <p:cNvPr id="2" name="矩形 1"/>
            <p:cNvSpPr/>
            <p:nvPr/>
          </p:nvSpPr>
          <p:spPr bwMode="auto">
            <a:xfrm>
              <a:off x="272" y="180"/>
              <a:ext cx="5375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本章小结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763" cy="11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  <p:pic>
        <p:nvPicPr>
          <p:cNvPr id="615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220" y="0"/>
            <a:ext cx="116046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3585845" cy="708660"/>
            <a:chOff x="0" y="0"/>
            <a:chExt cx="5647" cy="1116"/>
          </a:xfrm>
        </p:grpSpPr>
        <p:sp>
          <p:nvSpPr>
            <p:cNvPr id="2" name="矩形 1"/>
            <p:cNvSpPr/>
            <p:nvPr/>
          </p:nvSpPr>
          <p:spPr bwMode="auto">
            <a:xfrm>
              <a:off x="272" y="180"/>
              <a:ext cx="5375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随堂测试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763" cy="11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  <p:pic>
        <p:nvPicPr>
          <p:cNvPr id="615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220" y="0"/>
            <a:ext cx="1160463" cy="108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矩形 2"/>
          <p:cNvSpPr>
            <a:spLocks noChangeArrowheads="1"/>
          </p:cNvSpPr>
          <p:nvPr/>
        </p:nvSpPr>
        <p:spPr bwMode="auto">
          <a:xfrm>
            <a:off x="484505" y="1249998"/>
            <a:ext cx="9601200" cy="485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kern="10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思考题</a:t>
            </a:r>
          </a:p>
        </p:txBody>
      </p:sp>
      <p:pic>
        <p:nvPicPr>
          <p:cNvPr id="45061" name="图片 2"/>
          <p:cNvPicPr>
            <a:picLocks noChangeAspect="1"/>
          </p:cNvPicPr>
          <p:nvPr/>
        </p:nvPicPr>
        <p:blipFill>
          <a:blip r:embed="rId4"/>
          <a:srcRect l="9956" r="15762" b="11584"/>
          <a:stretch>
            <a:fillRect/>
          </a:stretch>
        </p:blipFill>
        <p:spPr>
          <a:xfrm>
            <a:off x="8565515" y="2277110"/>
            <a:ext cx="2852420" cy="3397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5623560" cy="708660"/>
            <a:chOff x="0" y="0"/>
            <a:chExt cx="8856" cy="1116"/>
          </a:xfrm>
        </p:grpSpPr>
        <p:sp>
          <p:nvSpPr>
            <p:cNvPr id="2" name="矩形 1"/>
            <p:cNvSpPr/>
            <p:nvPr/>
          </p:nvSpPr>
          <p:spPr bwMode="auto">
            <a:xfrm>
              <a:off x="272" y="180"/>
              <a:ext cx="8584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学习资源及课后拓展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0"/>
              <a:ext cx="763" cy="11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微软雅黑 Light" panose="020B0502040204020203" charset="-122"/>
                <a:cs typeface="+mn-cs"/>
              </a:endParaRPr>
            </a:p>
          </p:txBody>
        </p:sp>
      </p:grpSp>
      <p:pic>
        <p:nvPicPr>
          <p:cNvPr id="615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220" y="0"/>
            <a:ext cx="1160463" cy="108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90" y="114300"/>
            <a:ext cx="35464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三个院区拼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82415"/>
            <a:ext cx="12188825" cy="2724785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gray">
          <a:xfrm>
            <a:off x="-635" y="1283970"/>
            <a:ext cx="12157075" cy="22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595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  谢！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dca0874-706a-4c38-b9b3-09911c31fc87"/>
  <p:tag name="COMMONDATA" val="eyJjb3VudCI6NiwiaGRpZCI6ImI4YmEwMjM2ZjRiM2MzNmEyZjYyOGMwNWYyYzcyNzgyIiwidXNlckNvdW50Ijo2fQ=="/>
  <p:tag name="commondata" val="eyJjb3VudCI6NywiaGRpZCI6Ijg0ZDZlM2E5YmZiNWUxMTc1ZWY0MDE4NmE4MTYwM2Rm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22.7,&quot;left&quot;:448.1,&quot;top&quot;:286.3,&quot;width&quot;:286.4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222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标准5-3">
      <a:majorFont>
        <a:latin typeface="Century Gothic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自定义</PresentationFormat>
  <Paragraphs>31</Paragraphs>
  <Slides>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gyb1</cp:lastModifiedBy>
  <cp:revision>253</cp:revision>
  <cp:lastPrinted>2022-05-20T16:37:00Z</cp:lastPrinted>
  <dcterms:created xsi:type="dcterms:W3CDTF">2019-06-19T02:08:00Z</dcterms:created>
  <dcterms:modified xsi:type="dcterms:W3CDTF">2024-09-04T07:55:14Z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KSOTemplateUUID">
    <vt:lpwstr>v1.0_mb_eeNm5T7hwqdGzftkuokg5A==</vt:lpwstr>
  </property>
  <property fmtid="{D5CDD505-2E9C-101B-9397-08002B2CF9AE}" pid="4" name="ICV">
    <vt:lpwstr>22E4BD43FCD14A9CA0B75288D54EE545_12</vt:lpwstr>
  </property>
</Properties>
</file>