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17" r:id="rId2"/>
    <p:sldId id="1698" r:id="rId3"/>
    <p:sldId id="1699" r:id="rId4"/>
    <p:sldId id="1696" r:id="rId5"/>
    <p:sldId id="1678" r:id="rId6"/>
    <p:sldId id="1679" r:id="rId7"/>
    <p:sldId id="1680" r:id="rId8"/>
    <p:sldId id="1681" r:id="rId9"/>
    <p:sldId id="1682" r:id="rId10"/>
    <p:sldId id="1683" r:id="rId11"/>
    <p:sldId id="1684" r:id="rId12"/>
    <p:sldId id="1685" r:id="rId13"/>
    <p:sldId id="1553" r:id="rId14"/>
  </p:sldIdLst>
  <p:sldSz cx="9144000" cy="5143500" type="screen16x9"/>
  <p:notesSz cx="9144000" cy="6858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a Vida Villanueva" initials="MVV" lastIdx="1" clrIdx="0"/>
  <p:cmAuthor id="7" name="1206988966@qq.com" initials="1" lastIdx="1" clrIdx="2"/>
  <p:cmAuthor id="1" name="幸全" initials="幸全" lastIdx="1" clrIdx="0"/>
  <p:cmAuthor id="8" name="姜伟光" initials="姜" lastIdx="1" clrIdx="0"/>
  <p:cmAuthor id="2" name="作者" initials="A" lastIdx="0" clrIdx="1"/>
  <p:cmAuthor id="3" name="lenovo" initials="l" lastIdx="6" clrIdx="2"/>
  <p:cmAuthor id="4" name="Administrator" initials="A" lastIdx="4" clrIdx="3"/>
  <p:cmAuthor id="5" name="宋洁然" initials="宋" lastIdx="2" clrIdx="1"/>
  <p:cmAuthor id="6" name="ming qiu" initials="m" lastIdx="1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6E"/>
    <a:srgbClr val="046874"/>
    <a:srgbClr val="0A8598"/>
    <a:srgbClr val="FF3300"/>
    <a:srgbClr val="F1A00F"/>
    <a:srgbClr val="364AE2"/>
    <a:srgbClr val="4CE937"/>
    <a:srgbClr val="4DDA46"/>
    <a:srgbClr val="C3A03D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9" autoAdjust="0"/>
    <p:restoredTop sz="86765" autoAdjust="0"/>
  </p:normalViewPr>
  <p:slideViewPr>
    <p:cSldViewPr>
      <p:cViewPr varScale="1">
        <p:scale>
          <a:sx n="103" d="100"/>
          <a:sy n="103" d="100"/>
        </p:scale>
        <p:origin x="-1086" y="-102"/>
      </p:cViewPr>
      <p:guideLst>
        <p:guide orient="horz" pos="1620"/>
        <p:guide pos="3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4" d="100"/>
          <a:sy n="74" d="100"/>
        </p:scale>
        <p:origin x="1920" y="6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668F7C0-2274-4315-80C6-5C719550789E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6DC0E8B-AF68-4187-9F91-1912B3D7F57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394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859ED1F-ED81-429A-B37B-83E7F9B38D94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54B6EFB-5732-40CD-B583-F68ABB9DE87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2513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2274-3C27-4BCF-BEDD-439253099254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8CE35-2180-4EE3-9233-65A954AAE8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16678-9F08-47B5-99C5-76BF5527E9C0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61A9C-D4A7-41FA-83EA-939D26E45C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209C2-4F4E-498E-B16E-9C2E9DEA710D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C0E81-1932-4C8B-AF08-068E8C0C167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755650" y="625475"/>
            <a:ext cx="7848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7"/>
          <p:cNvGrpSpPr/>
          <p:nvPr userDrawn="1"/>
        </p:nvGrpSpPr>
        <p:grpSpPr bwMode="auto">
          <a:xfrm>
            <a:off x="323850" y="293688"/>
            <a:ext cx="390525" cy="204787"/>
            <a:chOff x="0" y="0"/>
            <a:chExt cx="1041399" cy="549275"/>
          </a:xfrm>
        </p:grpSpPr>
        <p:sp>
          <p:nvSpPr>
            <p:cNvPr id="5" name="Freeform 16"/>
            <p:cNvSpPr/>
            <p:nvPr/>
          </p:nvSpPr>
          <p:spPr bwMode="auto">
            <a:xfrm>
              <a:off x="0" y="0"/>
              <a:ext cx="364066" cy="549275"/>
            </a:xfrm>
            <a:custGeom>
              <a:avLst/>
              <a:gdLst>
                <a:gd name="T0" fmla="*/ 2147483646 w 400"/>
                <a:gd name="T1" fmla="*/ 2147483646 h 608"/>
                <a:gd name="T2" fmla="*/ 2147483646 w 400"/>
                <a:gd name="T3" fmla="*/ 0 h 608"/>
                <a:gd name="T4" fmla="*/ 2147483646 w 400"/>
                <a:gd name="T5" fmla="*/ 2147483646 h 608"/>
                <a:gd name="T6" fmla="*/ 2147483646 w 400"/>
                <a:gd name="T7" fmla="*/ 2147483646 h 608"/>
                <a:gd name="T8" fmla="*/ 0 w 400"/>
                <a:gd name="T9" fmla="*/ 2147483646 h 608"/>
                <a:gd name="T10" fmla="*/ 2147483646 w 400"/>
                <a:gd name="T11" fmla="*/ 2147483646 h 608"/>
                <a:gd name="T12" fmla="*/ 2147483646 w 400"/>
                <a:gd name="T13" fmla="*/ 2147483646 h 6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338666" y="0"/>
              <a:ext cx="359834" cy="549275"/>
            </a:xfrm>
            <a:custGeom>
              <a:avLst/>
              <a:gdLst>
                <a:gd name="T0" fmla="*/ 2147483646 w 399"/>
                <a:gd name="T1" fmla="*/ 2147483646 h 608"/>
                <a:gd name="T2" fmla="*/ 2147483646 w 399"/>
                <a:gd name="T3" fmla="*/ 0 h 608"/>
                <a:gd name="T4" fmla="*/ 2147483646 w 399"/>
                <a:gd name="T5" fmla="*/ 2147483646 h 608"/>
                <a:gd name="T6" fmla="*/ 2147483646 w 399"/>
                <a:gd name="T7" fmla="*/ 2147483646 h 608"/>
                <a:gd name="T8" fmla="*/ 0 w 399"/>
                <a:gd name="T9" fmla="*/ 2147483646 h 608"/>
                <a:gd name="T10" fmla="*/ 2147483646 w 399"/>
                <a:gd name="T11" fmla="*/ 2147483646 h 608"/>
                <a:gd name="T12" fmla="*/ 2147483646 w 399"/>
                <a:gd name="T13" fmla="*/ 2147483646 h 6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681567" y="0"/>
              <a:ext cx="359832" cy="549275"/>
            </a:xfrm>
            <a:custGeom>
              <a:avLst/>
              <a:gdLst>
                <a:gd name="T0" fmla="*/ 2147483646 w 399"/>
                <a:gd name="T1" fmla="*/ 2147483646 h 608"/>
                <a:gd name="T2" fmla="*/ 2147483646 w 399"/>
                <a:gd name="T3" fmla="*/ 0 h 608"/>
                <a:gd name="T4" fmla="*/ 2147483646 w 399"/>
                <a:gd name="T5" fmla="*/ 2147483646 h 608"/>
                <a:gd name="T6" fmla="*/ 2147483646 w 399"/>
                <a:gd name="T7" fmla="*/ 2147483646 h 608"/>
                <a:gd name="T8" fmla="*/ 0 w 399"/>
                <a:gd name="T9" fmla="*/ 2147483646 h 608"/>
                <a:gd name="T10" fmla="*/ 2147483646 w 399"/>
                <a:gd name="T11" fmla="*/ 2147483646 h 608"/>
                <a:gd name="T12" fmla="*/ 2147483646 w 399"/>
                <a:gd name="T13" fmla="*/ 2147483646 h 6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42" y="4399724"/>
            <a:ext cx="2883658" cy="74377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9219F-268F-4627-97BC-9B32C53B17A9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07BF0-C298-4630-B715-9F5D403429E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7A0C-5100-4CB5-90B7-499CB5EF684D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97939-EF26-4750-87F1-42D12A8BDBD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0A137-639E-41BD-B664-4462DC6FEF26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6C85E-41B4-4E48-84C7-A96B15DE295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4E127-29B5-416A-8F2C-32E32F555214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568E6-A0A4-49DF-A43E-58609168F9B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926A3-074A-4924-B393-329C0F4DD295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4FE45-988C-4A4D-B369-12FE0BF867D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4DE64-EFB3-4A4D-BE5D-237E9BCCC3A1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82E97-3D8A-45F1-8D0A-7BAB61FE556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92096-FD7C-4ED4-8ED0-0D49668223FD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83648-67E2-4EF3-8372-EC76ABBD72E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FDD52B-4598-4223-B78F-08C85AE32BE7}" type="datetimeFigureOut">
              <a:rPr lang="zh-CN" altLang="en-US"/>
              <a:t>2022/11/24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AA756AA-7362-4BC0-97AE-517F5EAD861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90980"/>
            <a:ext cx="9144000" cy="1583690"/>
          </a:xfrm>
          <a:prstGeom prst="rect">
            <a:avLst/>
          </a:prstGeom>
          <a:solidFill>
            <a:srgbClr val="0A8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3" name="Rectangle 3"/>
          <p:cNvSpPr txBox="1">
            <a:spLocks noChangeArrowheads="1"/>
          </p:cNvSpPr>
          <p:nvPr/>
        </p:nvSpPr>
        <p:spPr bwMode="auto">
          <a:xfrm>
            <a:off x="251520" y="1419622"/>
            <a:ext cx="8568952" cy="1682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临床医学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“5+3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一体化专业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本科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阶段临床导师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年度考核述职汇报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正文用-1 拷贝"/>
          <p:cNvPicPr>
            <a:picLocks noChangeAspect="1" noChangeArrowheads="1"/>
          </p:cNvPicPr>
          <p:nvPr/>
        </p:nvPicPr>
        <p:blipFill rotWithShape="1">
          <a:blip r:embed="rId3" cstate="print"/>
          <a:srcRect l="3938" t="1011" r="33850" b="88115"/>
          <a:stretch>
            <a:fillRect/>
          </a:stretch>
        </p:blipFill>
        <p:spPr bwMode="auto">
          <a:xfrm>
            <a:off x="35560" y="27940"/>
            <a:ext cx="5688330" cy="70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3" descr="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-26670"/>
            <a:ext cx="2252345" cy="1015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4"/>
          <p:cNvSpPr txBox="1"/>
          <p:nvPr/>
        </p:nvSpPr>
        <p:spPr>
          <a:xfrm>
            <a:off x="6811645" y="227965"/>
            <a:ext cx="1655763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400" b="1" dirty="0">
                <a:solidFill>
                  <a:srgbClr val="800000"/>
                </a:solidFill>
                <a:ea typeface="华文中宋" panose="02010600040101010101" pitchFamily="2" charset="-122"/>
              </a:rPr>
              <a:t>逊志时敏</a:t>
            </a:r>
          </a:p>
        </p:txBody>
      </p:sp>
      <p:sp>
        <p:nvSpPr>
          <p:cNvPr id="3077" name="Text Box 4"/>
          <p:cNvSpPr txBox="1"/>
          <p:nvPr/>
        </p:nvSpPr>
        <p:spPr>
          <a:xfrm>
            <a:off x="7559675" y="549275"/>
            <a:ext cx="1584325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400" b="1" dirty="0">
                <a:solidFill>
                  <a:srgbClr val="800000"/>
                </a:solidFill>
                <a:ea typeface="华文中宋" panose="02010600040101010101" pitchFamily="2" charset="-122"/>
              </a:rPr>
              <a:t>弘德善医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87625" y="3507853"/>
            <a:ext cx="7164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科室：                        汇报人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550" y="191135"/>
            <a:ext cx="5151755" cy="379095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七、学术论文</a:t>
            </a:r>
            <a:r>
              <a:rPr lang="en-US" altLang="zh-CN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病案分析写作指导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指导每位学生撰写学术论文（论著、综述）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病案分析报告。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八、定期对学生考核评价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每学期对学生进行考核评价，主要对学生自我管理、学业规划制定与落实情况、活动参与情况等方面进行全面考评。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九、加分项目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导师指导期间，获得早期接触临床科研项目、大学生创新创业项目等立项，带领学生所获科研、学科竞赛等各类活动获奖情况、发表论文等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。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(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根据实际情况如实填写，没有可不填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)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中宋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1" descr="C:\Documents and Settings\Administrator\桌面\幻灯片背景\幻灯-2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6"/>
          <a:stretch>
            <a:fillRect/>
          </a:stretch>
        </p:blipFill>
        <p:spPr bwMode="auto">
          <a:xfrm>
            <a:off x="0" y="660400"/>
            <a:ext cx="9145905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正文用-1 拷贝"/>
          <p:cNvPicPr>
            <a:picLocks noChangeAspect="1" noChangeArrowheads="1"/>
          </p:cNvPicPr>
          <p:nvPr/>
        </p:nvPicPr>
        <p:blipFill rotWithShape="1">
          <a:blip r:embed="rId3" cstate="print"/>
          <a:srcRect l="3938" t="1011" r="33850" b="88115"/>
          <a:stretch>
            <a:fillRect/>
          </a:stretch>
        </p:blipFill>
        <p:spPr bwMode="auto">
          <a:xfrm>
            <a:off x="0" y="-43815"/>
            <a:ext cx="5688330" cy="70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223591" y="930082"/>
            <a:ext cx="46987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完毕，请批评指正！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111511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所带学生基本情况</a:t>
            </a:r>
            <a:endParaRPr lang="zh-CN" altLang="en-US" sz="2400" b="1" dirty="0">
              <a:solidFill>
                <a:srgbClr val="0065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8035" y="4274185"/>
            <a:ext cx="317563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87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899591" y="191423"/>
            <a:ext cx="4968443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汇报目录</a:t>
            </a:r>
            <a:r>
              <a:rPr lang="en-US" altLang="zh-CN" sz="2400" b="1" dirty="0" smtClean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b="1" dirty="0">
              <a:solidFill>
                <a:srgbClr val="0065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8230" y="683260"/>
            <a:ext cx="75615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一、师德师风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二、基础工作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三、谈心谈话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四、学业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职业生涯规划指导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五、科研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临床思维训练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六、创新能力培养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七、学术论文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病案分析写作指导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八、定期对学生考核评价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九、加分项目</a:t>
            </a:r>
          </a:p>
        </p:txBody>
      </p:sp>
      <p:sp>
        <p:nvSpPr>
          <p:cNvPr id="13" name="矩形 12"/>
          <p:cNvSpPr/>
          <p:nvPr/>
        </p:nvSpPr>
        <p:spPr>
          <a:xfrm>
            <a:off x="5868035" y="4274185"/>
            <a:ext cx="317563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87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一、师德师风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6158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、遵守《新时代高校教师职业行为十项准则》；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、无高校教师师德禁令行为（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红七条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）及其他违反高校教师职业道德的行为；</a:t>
            </a: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注：如有师德师风、学术不端情况，取消导师资格，考核不合格。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27095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二、基础工作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、指定《指导与培养计划表》，总体科学、合理、细致、完善，符合本科生学习实际；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、按照培养计划表指导带教，认真在系统中填写《临床医学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“5+3”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一体化双导师制培养手册（导师版）》。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三、谈心谈话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通过谈心谈话，充分了解学生的志向、兴趣、生活等情况，对于学生遇到的困惑与问题能及时给予关心与帮助，通过言传身教，引导学生身心发展，培养健全人格，努力使其具有良好的职业道德、工作作风及严谨的科学态度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四、学业</a:t>
            </a:r>
            <a:r>
              <a:rPr lang="en-US" altLang="zh-CN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职业生涯规划指导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、充分了解学生的学习情况，帮助学生更好的认识、热爱自己的专业，指导学生掌握正确的学习方法，帮助学生解决学生在学习上遇到的困惑与问题，及时将发现的问题向学院、教务处反映；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、指导学生根据自身的学习情况、能力素质、个人特点，做好职业生涯规划和学业规划，明确本科学习期间的目标与方向。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五、科研</a:t>
            </a:r>
            <a:r>
              <a:rPr lang="en-US" altLang="zh-CN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临床思维训练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、指导学生阅读专业经典著作、英文文献；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、每月不少于两次科研指导（基础导师）或每月不少于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次指导学生早期接触临床坏境（临床导师）。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435350" y="4274185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692" y="8699"/>
            <a:ext cx="2883658" cy="743776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971600" y="191423"/>
            <a:ext cx="4032250" cy="379412"/>
          </a:xfrm>
          <a:prstGeom prst="rect">
            <a:avLst/>
          </a:prstGeom>
        </p:spPr>
        <p:txBody>
          <a:bodyPr lIns="0" rIns="0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65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六、创新能力培养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1210" y="1400810"/>
            <a:ext cx="75704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、指导学生参与科研立项、创新训练、学科竞赛等科技活动；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pitchFamily="2" charset="-122"/>
              </a:rPr>
              <a:t>、将自己主持或参与的课题介绍给学生，让学有余力的学生参与课题研究。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387725" y="4187190"/>
            <a:ext cx="5616575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566</Words>
  <Application>Microsoft Office PowerPoint</Application>
  <PresentationFormat>全屏显示(16:9)</PresentationFormat>
  <Paragraphs>44</Paragraphs>
  <Slides>13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gyb1</cp:lastModifiedBy>
  <cp:revision>642</cp:revision>
  <dcterms:created xsi:type="dcterms:W3CDTF">2015-12-11T17:46:00Z</dcterms:created>
  <dcterms:modified xsi:type="dcterms:W3CDTF">2022-11-24T01:51:19Z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